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424" r:id="rId2"/>
    <p:sldId id="448" r:id="rId3"/>
    <p:sldId id="429" r:id="rId4"/>
    <p:sldId id="504" r:id="rId5"/>
    <p:sldId id="502" r:id="rId6"/>
    <p:sldId id="505" r:id="rId7"/>
    <p:sldId id="506" r:id="rId8"/>
    <p:sldId id="510" r:id="rId9"/>
    <p:sldId id="509" r:id="rId10"/>
    <p:sldId id="515" r:id="rId11"/>
    <p:sldId id="511" r:id="rId12"/>
    <p:sldId id="521" r:id="rId13"/>
    <p:sldId id="524" r:id="rId14"/>
    <p:sldId id="527" r:id="rId15"/>
    <p:sldId id="528" r:id="rId16"/>
    <p:sldId id="525" r:id="rId17"/>
    <p:sldId id="516" r:id="rId18"/>
    <p:sldId id="522" r:id="rId19"/>
    <p:sldId id="523" r:id="rId20"/>
    <p:sldId id="507" r:id="rId21"/>
    <p:sldId id="508" r:id="rId22"/>
    <p:sldId id="512" r:id="rId23"/>
    <p:sldId id="513" r:id="rId24"/>
    <p:sldId id="519" r:id="rId25"/>
    <p:sldId id="518" r:id="rId26"/>
    <p:sldId id="520" r:id="rId27"/>
    <p:sldId id="529" r:id="rId28"/>
    <p:sldId id="530" r:id="rId29"/>
  </p:sldIdLst>
  <p:sldSz cx="9144000" cy="5143500" type="screen16x9"/>
  <p:notesSz cx="6985000" cy="9271000"/>
  <p:embeddedFontLst>
    <p:embeddedFont>
      <p:font typeface="Raleway" panose="020B0604020202020204" charset="0"/>
      <p:regular r:id="rId31"/>
      <p:bold r:id="rId32"/>
      <p:italic r:id="rId33"/>
      <p:boldItalic r:id="rId34"/>
    </p:embeddedFont>
    <p:embeddedFont>
      <p:font typeface="Lato" panose="020B0604020202020204" charset="0"/>
      <p:regular r:id="rId35"/>
      <p:bold r:id="rId36"/>
      <p:italic r:id="rId37"/>
      <p:boldItalic r:id="rId38"/>
    </p:embeddedFont>
    <p:embeddedFont>
      <p:font typeface="Aharoni" panose="020B0604020202020204" charset="-79"/>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347C5-4401-4EB8-AD10-9296FB742575}">
  <a:tblStyle styleId="{4BF347C5-4401-4EB8-AD10-9296FB7425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955"/>
    <p:restoredTop sz="76819" autoAdjust="0"/>
  </p:normalViewPr>
  <p:slideViewPr>
    <p:cSldViewPr snapToGrid="0">
      <p:cViewPr varScale="1">
        <p:scale>
          <a:sx n="182" d="100"/>
          <a:sy n="182" d="100"/>
        </p:scale>
        <p:origin x="1100" y="10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3726"/>
            <a:ext cx="5588000" cy="4171950"/>
          </a:xfrm>
          <a:prstGeom prst="rect">
            <a:avLst/>
          </a:prstGeom>
          <a:noFill/>
          <a:ln>
            <a:noFill/>
          </a:ln>
        </p:spPr>
        <p:txBody>
          <a:bodyPr spcFirstLastPara="1" wrap="square" lIns="92869" tIns="92869" rIns="92869" bIns="9286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05140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e44ecac5e_1_0: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Google Shape;231;g3e44ecac5e_1_0:notes"/>
          <p:cNvSpPr txBox="1">
            <a:spLocks noGrp="1"/>
          </p:cNvSpPr>
          <p:nvPr>
            <p:ph type="body" idx="1"/>
          </p:nvPr>
        </p:nvSpPr>
        <p:spPr>
          <a:xfrm>
            <a:off x="698500" y="4403728"/>
            <a:ext cx="5588000" cy="4171950"/>
          </a:xfrm>
          <a:prstGeom prst="rect">
            <a:avLst/>
          </a:prstGeom>
        </p:spPr>
        <p:txBody>
          <a:bodyPr spcFirstLastPara="1" wrap="square" lIns="92847" tIns="92847" rIns="92847" bIns="92847" anchor="t" anchorCtr="0">
            <a:noAutofit/>
          </a:bodyPr>
          <a:lstStyle/>
          <a:p>
            <a:pPr marL="0" indent="0">
              <a:buNone/>
            </a:pPr>
            <a:endParaRPr lang="en-US" baseline="0" dirty="0"/>
          </a:p>
        </p:txBody>
      </p:sp>
    </p:spTree>
    <p:extLst>
      <p:ext uri="{BB962C8B-B14F-4D97-AF65-F5344CB8AC3E}">
        <p14:creationId xmlns:p14="http://schemas.microsoft.com/office/powerpoint/2010/main" val="256222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457200" marR="0" indent="-298450" algn="l" defTabSz="914400" rtl="0" eaLnBrk="1" fontAlgn="auto" latinLnBrk="0" hangingPunct="1">
              <a:lnSpc>
                <a:spcPct val="100000"/>
              </a:lnSpc>
              <a:spcBef>
                <a:spcPts val="0"/>
              </a:spcBef>
              <a:spcAft>
                <a:spcPts val="600"/>
              </a:spcAft>
              <a:buClr>
                <a:srgbClr val="000000"/>
              </a:buClr>
              <a:buSzPts val="1100"/>
              <a:buFont typeface="Arial"/>
              <a:buChar char="●"/>
              <a:tabLst/>
              <a:defRPr/>
            </a:pPr>
            <a:endParaRPr b="1" dirty="0"/>
          </a:p>
        </p:txBody>
      </p:sp>
    </p:spTree>
    <p:extLst>
      <p:ext uri="{BB962C8B-B14F-4D97-AF65-F5344CB8AC3E}">
        <p14:creationId xmlns:p14="http://schemas.microsoft.com/office/powerpoint/2010/main" val="337143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615950" lvl="1" indent="0">
              <a:buNone/>
            </a:pPr>
            <a:endParaRPr lang="en-US" b="1" dirty="0"/>
          </a:p>
          <a:p>
            <a:endParaRPr b="1" dirty="0"/>
          </a:p>
        </p:txBody>
      </p:sp>
    </p:spTree>
    <p:extLst>
      <p:ext uri="{BB962C8B-B14F-4D97-AF65-F5344CB8AC3E}">
        <p14:creationId xmlns:p14="http://schemas.microsoft.com/office/powerpoint/2010/main" val="257636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615950" lvl="1" indent="0">
              <a:buNone/>
            </a:pPr>
            <a:endParaRPr lang="en-US" b="1" dirty="0"/>
          </a:p>
          <a:p>
            <a:endParaRPr b="1" dirty="0"/>
          </a:p>
        </p:txBody>
      </p:sp>
    </p:spTree>
    <p:extLst>
      <p:ext uri="{BB962C8B-B14F-4D97-AF65-F5344CB8AC3E}">
        <p14:creationId xmlns:p14="http://schemas.microsoft.com/office/powerpoint/2010/main" val="239623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615950" lvl="1" indent="0">
              <a:buNone/>
            </a:pPr>
            <a:endParaRPr lang="en-US" b="1" dirty="0"/>
          </a:p>
          <a:p>
            <a:endParaRPr b="1" dirty="0"/>
          </a:p>
        </p:txBody>
      </p:sp>
    </p:spTree>
    <p:extLst>
      <p:ext uri="{BB962C8B-B14F-4D97-AF65-F5344CB8AC3E}">
        <p14:creationId xmlns:p14="http://schemas.microsoft.com/office/powerpoint/2010/main" val="250442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615950" lvl="1" indent="0">
              <a:buNone/>
            </a:pPr>
            <a:endParaRPr lang="en-US" b="1" dirty="0"/>
          </a:p>
          <a:p>
            <a:endParaRPr b="1" dirty="0"/>
          </a:p>
        </p:txBody>
      </p:sp>
    </p:spTree>
    <p:extLst>
      <p:ext uri="{BB962C8B-B14F-4D97-AF65-F5344CB8AC3E}">
        <p14:creationId xmlns:p14="http://schemas.microsoft.com/office/powerpoint/2010/main" val="300499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615950" lvl="1" indent="0">
              <a:buNone/>
            </a:pPr>
            <a:endParaRPr lang="en-US" b="1" dirty="0"/>
          </a:p>
          <a:p>
            <a:endParaRPr b="1" dirty="0"/>
          </a:p>
        </p:txBody>
      </p:sp>
    </p:spTree>
    <p:extLst>
      <p:ext uri="{BB962C8B-B14F-4D97-AF65-F5344CB8AC3E}">
        <p14:creationId xmlns:p14="http://schemas.microsoft.com/office/powerpoint/2010/main" val="77475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615950" lvl="1" indent="0">
              <a:buNone/>
            </a:pPr>
            <a:endParaRPr lang="en-US" b="1" dirty="0"/>
          </a:p>
          <a:p>
            <a:endParaRPr b="1" dirty="0"/>
          </a:p>
        </p:txBody>
      </p:sp>
    </p:spTree>
    <p:extLst>
      <p:ext uri="{BB962C8B-B14F-4D97-AF65-F5344CB8AC3E}">
        <p14:creationId xmlns:p14="http://schemas.microsoft.com/office/powerpoint/2010/main" val="409763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b="1" dirty="0"/>
          </a:p>
        </p:txBody>
      </p:sp>
    </p:spTree>
    <p:extLst>
      <p:ext uri="{BB962C8B-B14F-4D97-AF65-F5344CB8AC3E}">
        <p14:creationId xmlns:p14="http://schemas.microsoft.com/office/powerpoint/2010/main" val="229072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b="1" dirty="0"/>
          </a:p>
        </p:txBody>
      </p:sp>
    </p:spTree>
    <p:extLst>
      <p:ext uri="{BB962C8B-B14F-4D97-AF65-F5344CB8AC3E}">
        <p14:creationId xmlns:p14="http://schemas.microsoft.com/office/powerpoint/2010/main" val="303648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r>
              <a:rPr lang="en-US" b="1" dirty="0"/>
              <a:t>KGO comments:  I would</a:t>
            </a:r>
            <a:r>
              <a:rPr lang="en-US" b="1" baseline="0" dirty="0"/>
              <a:t> move this slide to position of slide 7 or 8 before history of Governor’s opinion request and AG opinion and new slide about Jason’s e-mail</a:t>
            </a:r>
          </a:p>
          <a:p>
            <a:endParaRPr lang="en-US" b="1" baseline="0" dirty="0"/>
          </a:p>
          <a:p>
            <a:pPr marL="158750" lvl="0" indent="0">
              <a:buNone/>
            </a:pPr>
            <a:r>
              <a:rPr lang="en-US" b="1" baseline="0" dirty="0"/>
              <a:t>I would include this language from EO 20-112, but summarize it</a:t>
            </a:r>
          </a:p>
          <a:p>
            <a:pPr marL="158750" lvl="0" indent="0">
              <a:buNone/>
            </a:pPr>
            <a:r>
              <a:rPr lang="en-US" b="1" baseline="0" dirty="0"/>
              <a:t>	</a:t>
            </a:r>
            <a:r>
              <a:rPr lang="en-US" b="1" dirty="0"/>
              <a:t>Section 6. Previous Executive Orders Extended.  The Executive Order 20-69 (Local Government Public Meetings) is extended for the duration of this order</a:t>
            </a:r>
          </a:p>
          <a:p>
            <a:pPr marL="615950" lvl="1" indent="0">
              <a:buNone/>
            </a:pPr>
            <a:endParaRPr lang="en-US" b="1" dirty="0"/>
          </a:p>
          <a:p>
            <a:endParaRPr b="1" dirty="0"/>
          </a:p>
        </p:txBody>
      </p:sp>
    </p:spTree>
    <p:extLst>
      <p:ext uri="{BB962C8B-B14F-4D97-AF65-F5344CB8AC3E}">
        <p14:creationId xmlns:p14="http://schemas.microsoft.com/office/powerpoint/2010/main" val="201500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lang="en-US" baseline="0" dirty="0"/>
          </a:p>
        </p:txBody>
      </p:sp>
    </p:spTree>
    <p:extLst>
      <p:ext uri="{BB962C8B-B14F-4D97-AF65-F5344CB8AC3E}">
        <p14:creationId xmlns:p14="http://schemas.microsoft.com/office/powerpoint/2010/main" val="140727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85485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b="1" dirty="0"/>
          </a:p>
        </p:txBody>
      </p:sp>
    </p:spTree>
    <p:extLst>
      <p:ext uri="{BB962C8B-B14F-4D97-AF65-F5344CB8AC3E}">
        <p14:creationId xmlns:p14="http://schemas.microsoft.com/office/powerpoint/2010/main" val="241960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1958353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dirty="0"/>
          </a:p>
        </p:txBody>
      </p:sp>
    </p:spTree>
    <p:extLst>
      <p:ext uri="{BB962C8B-B14F-4D97-AF65-F5344CB8AC3E}">
        <p14:creationId xmlns:p14="http://schemas.microsoft.com/office/powerpoint/2010/main" val="2612881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dirty="0"/>
          </a:p>
        </p:txBody>
      </p:sp>
    </p:spTree>
    <p:extLst>
      <p:ext uri="{BB962C8B-B14F-4D97-AF65-F5344CB8AC3E}">
        <p14:creationId xmlns:p14="http://schemas.microsoft.com/office/powerpoint/2010/main" val="268956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dirty="0"/>
          </a:p>
        </p:txBody>
      </p:sp>
    </p:spTree>
    <p:extLst>
      <p:ext uri="{BB962C8B-B14F-4D97-AF65-F5344CB8AC3E}">
        <p14:creationId xmlns:p14="http://schemas.microsoft.com/office/powerpoint/2010/main" val="1990224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4015155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dirty="0"/>
          </a:p>
        </p:txBody>
      </p:sp>
    </p:spTree>
    <p:extLst>
      <p:ext uri="{BB962C8B-B14F-4D97-AF65-F5344CB8AC3E}">
        <p14:creationId xmlns:p14="http://schemas.microsoft.com/office/powerpoint/2010/main" val="2798105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dirty="0"/>
          </a:p>
        </p:txBody>
      </p:sp>
    </p:spTree>
    <p:extLst>
      <p:ext uri="{BB962C8B-B14F-4D97-AF65-F5344CB8AC3E}">
        <p14:creationId xmlns:p14="http://schemas.microsoft.com/office/powerpoint/2010/main" val="140320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316319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25954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endParaRPr dirty="0"/>
          </a:p>
        </p:txBody>
      </p:sp>
    </p:spTree>
    <p:extLst>
      <p:ext uri="{BB962C8B-B14F-4D97-AF65-F5344CB8AC3E}">
        <p14:creationId xmlns:p14="http://schemas.microsoft.com/office/powerpoint/2010/main" val="86051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7"/>
            <a:ext cx="5588000" cy="4171950"/>
          </a:xfrm>
          <a:prstGeom prst="rect">
            <a:avLst/>
          </a:prstGeom>
        </p:spPr>
        <p:txBody>
          <a:bodyPr spcFirstLastPara="1" wrap="square" lIns="92858" tIns="92858" rIns="92858" bIns="92858" anchor="t" anchorCtr="0">
            <a:noAutofit/>
          </a:bodyPr>
          <a:lstStyle/>
          <a:p>
            <a:pPr marL="0" indent="0">
              <a:buNone/>
            </a:pPr>
            <a:endParaRPr dirty="0"/>
          </a:p>
        </p:txBody>
      </p:sp>
    </p:spTree>
    <p:extLst>
      <p:ext uri="{BB962C8B-B14F-4D97-AF65-F5344CB8AC3E}">
        <p14:creationId xmlns:p14="http://schemas.microsoft.com/office/powerpoint/2010/main" val="102653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200" dirty="0">
              <a:latin typeface="Aharoni" panose="02010803020104030203" pitchFamily="2" charset="-79"/>
              <a:cs typeface="Aharoni" panose="02010803020104030203" pitchFamily="2" charset="-79"/>
            </a:endParaRPr>
          </a:p>
          <a:p>
            <a:endParaRPr dirty="0"/>
          </a:p>
        </p:txBody>
      </p:sp>
    </p:spTree>
    <p:extLst>
      <p:ext uri="{BB962C8B-B14F-4D97-AF65-F5344CB8AC3E}">
        <p14:creationId xmlns:p14="http://schemas.microsoft.com/office/powerpoint/2010/main" val="320440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lvl="1"/>
            <a:endParaRPr lang="en-US" b="1" dirty="0"/>
          </a:p>
          <a:p>
            <a:pPr marL="615950" lvl="1" indent="0">
              <a:buNone/>
            </a:pPr>
            <a:endParaRPr lang="en-US" b="1" baseline="0" dirty="0"/>
          </a:p>
        </p:txBody>
      </p:sp>
    </p:spTree>
    <p:extLst>
      <p:ext uri="{BB962C8B-B14F-4D97-AF65-F5344CB8AC3E}">
        <p14:creationId xmlns:p14="http://schemas.microsoft.com/office/powerpoint/2010/main" val="406620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e39969856_0_17:notes"/>
          <p:cNvSpPr>
            <a:spLocks noGrp="1" noRot="1" noChangeAspect="1"/>
          </p:cNvSpPr>
          <p:nvPr>
            <p:ph type="sldImg" idx="2"/>
          </p:nvPr>
        </p:nvSpPr>
        <p:spPr>
          <a:xfrm>
            <a:off x="403225" y="695325"/>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e39969856_0_17:notes"/>
          <p:cNvSpPr txBox="1">
            <a:spLocks noGrp="1"/>
          </p:cNvSpPr>
          <p:nvPr>
            <p:ph type="body" idx="1"/>
          </p:nvPr>
        </p:nvSpPr>
        <p:spPr>
          <a:xfrm>
            <a:off x="698500" y="4403726"/>
            <a:ext cx="5588000" cy="4171950"/>
          </a:xfrm>
          <a:prstGeom prst="rect">
            <a:avLst/>
          </a:prstGeom>
        </p:spPr>
        <p:txBody>
          <a:bodyPr spcFirstLastPara="1" wrap="square" lIns="92855" tIns="92855" rIns="92855" bIns="92855" anchor="t" anchorCtr="0">
            <a:noAutofit/>
          </a:bodyPr>
          <a:lstStyle/>
          <a:p>
            <a:pPr marL="457200" marR="0" indent="-298450" algn="l" defTabSz="914400" rtl="0" eaLnBrk="1" fontAlgn="auto" latinLnBrk="0" hangingPunct="1">
              <a:lnSpc>
                <a:spcPct val="100000"/>
              </a:lnSpc>
              <a:spcBef>
                <a:spcPts val="0"/>
              </a:spcBef>
              <a:spcAft>
                <a:spcPts val="600"/>
              </a:spcAft>
              <a:buClr>
                <a:srgbClr val="000000"/>
              </a:buClr>
              <a:buSzPts val="1100"/>
              <a:buFont typeface="Arial"/>
              <a:buChar char="●"/>
              <a:tabLst/>
              <a:defRPr/>
            </a:pPr>
            <a:endParaRPr b="1" dirty="0"/>
          </a:p>
        </p:txBody>
      </p:sp>
    </p:spTree>
    <p:extLst>
      <p:ext uri="{BB962C8B-B14F-4D97-AF65-F5344CB8AC3E}">
        <p14:creationId xmlns:p14="http://schemas.microsoft.com/office/powerpoint/2010/main" val="130103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myfloridalegal.com/ago.nsf/Opinions/EF56BC8899447289852585300051BA3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gov.com/wp-content/uploads/orders/2020/EO_20-69.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apps2.coj.net/City_Council_Public_Notices_Repository/COVID-19%20Guide%20with%20Image%20and%20FAQ.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gov.com/wp-content/uploads/orders/2020/EO_20-112.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flgov.com/wp-content/uploads/2020/04/Exec-Order-20-112-FAQs-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gov.com/wp-content/uploads/covid19/Taskforce%20Report.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Ethics@coj.ne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lgov.com/wp-content/uploads/orders/2020/EO_20-52.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0" y="548980"/>
            <a:ext cx="9144000" cy="2985000"/>
          </a:xfrm>
          <a:prstGeom prst="rect">
            <a:avLst/>
          </a:prstGeom>
        </p:spPr>
        <p:txBody>
          <a:bodyPr spcFirstLastPara="1" wrap="square" lIns="91425" tIns="91425" rIns="91425" bIns="91425" anchor="ctr" anchorCtr="0">
            <a:noAutofit/>
          </a:bodyPr>
          <a:lstStyle/>
          <a:p>
            <a:pPr lvl="0" algn="ctr"/>
            <a:r>
              <a:rPr lang="en-US" sz="4000" dirty="0"/>
              <a:t>Ethics Training</a:t>
            </a:r>
            <a:br>
              <a:rPr lang="en-US" sz="4000" dirty="0"/>
            </a:br>
            <a:r>
              <a:rPr lang="en-US" sz="4000" dirty="0"/>
              <a:t/>
            </a:r>
            <a:br>
              <a:rPr lang="en-US" sz="4000" dirty="0"/>
            </a:br>
            <a:r>
              <a:rPr lang="en-US" sz="4000" dirty="0"/>
              <a:t>Zoom into Sunshine</a:t>
            </a:r>
            <a:endParaRPr lang="en-US" sz="2400" dirty="0"/>
          </a:p>
        </p:txBody>
      </p:sp>
      <p:sp>
        <p:nvSpPr>
          <p:cNvPr id="3" name="Google Shape;233;p34"/>
          <p:cNvSpPr txBox="1">
            <a:spLocks/>
          </p:cNvSpPr>
          <p:nvPr/>
        </p:nvSpPr>
        <p:spPr>
          <a:xfrm>
            <a:off x="0" y="2679419"/>
            <a:ext cx="9144000" cy="21165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a:t/>
            </a:r>
            <a:br>
              <a:rPr lang="en-US" sz="1400" dirty="0"/>
            </a:br>
            <a:endParaRPr lang="en-US" sz="1400" dirty="0"/>
          </a:p>
          <a:p>
            <a:pPr algn="ctr"/>
            <a:endParaRPr lang="en-US" sz="1400" dirty="0"/>
          </a:p>
          <a:p>
            <a:pPr algn="ctr"/>
            <a:r>
              <a:rPr lang="en-US" sz="1400" dirty="0"/>
              <a:t>City of Jacksonville, Florida</a:t>
            </a:r>
          </a:p>
          <a:p>
            <a:pPr algn="ctr"/>
            <a:endParaRPr lang="en-US" sz="1400" dirty="0"/>
          </a:p>
          <a:p>
            <a:pPr algn="ctr"/>
            <a:r>
              <a:rPr lang="en-US" sz="1400" dirty="0"/>
              <a:t>Office of Ethics, Compliance and Oversight</a:t>
            </a:r>
            <a:br>
              <a:rPr lang="en-US" sz="1400" dirty="0"/>
            </a:br>
            <a:r>
              <a:rPr lang="en-US" sz="1400" dirty="0"/>
              <a:t>Carla Miller, Director</a:t>
            </a:r>
          </a:p>
          <a:p>
            <a:pPr algn="ctr"/>
            <a:endParaRPr lang="en-US" sz="1400" dirty="0"/>
          </a:p>
          <a:p>
            <a:pPr algn="ctr"/>
            <a:r>
              <a:rPr lang="en-US" sz="1400" dirty="0"/>
              <a:t>Successful Completion Satisfies 1 Hour of 4 Hour Annual Ethics Training Requirement</a:t>
            </a:r>
          </a:p>
        </p:txBody>
      </p:sp>
      <p:sp>
        <p:nvSpPr>
          <p:cNvPr id="4" name="5-Point Star 3"/>
          <p:cNvSpPr/>
          <p:nvPr/>
        </p:nvSpPr>
        <p:spPr bwMode="auto">
          <a:xfrm>
            <a:off x="4277488" y="1818200"/>
            <a:ext cx="365125" cy="365125"/>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bwMode="auto">
          <a:xfrm>
            <a:off x="569088" y="2027750"/>
            <a:ext cx="35560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4836288" y="2027750"/>
            <a:ext cx="3556000" cy="317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569088" y="3941379"/>
            <a:ext cx="1322774"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453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7632731" y="162145"/>
            <a:ext cx="1158785" cy="1158785"/>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lvl="0"/>
            <a:r>
              <a:rPr lang="en-US" sz="2800" dirty="0">
                <a:solidFill>
                  <a:schemeClr val="bg2"/>
                </a:solidFill>
                <a:latin typeface="Aharoni" panose="02010803020104030203" pitchFamily="2" charset="-79"/>
                <a:cs typeface="Aharoni" panose="02010803020104030203" pitchFamily="2" charset="-79"/>
              </a:rPr>
              <a:t>FLORIDA Attorney General </a:t>
            </a:r>
            <a:r>
              <a:rPr lang="en-US" sz="2400" dirty="0">
                <a:solidFill>
                  <a:schemeClr val="bg2"/>
                </a:solidFill>
                <a:latin typeface="Aharoni" panose="02010803020104030203" pitchFamily="2" charset="-79"/>
                <a:cs typeface="Aharoni" panose="02010803020104030203" pitchFamily="2" charset="-79"/>
              </a:rPr>
              <a:t>Opinion 2020-03</a:t>
            </a:r>
            <a:endParaRPr dirty="0">
              <a:solidFill>
                <a:schemeClr val="bg2"/>
              </a:solidFill>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285750" indent="-28575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The Attorney General also provided guidance on public access in the event meetings were conducted by technological means.</a:t>
            </a:r>
          </a:p>
          <a:p>
            <a:pPr marL="0" indent="0">
              <a:buNone/>
            </a:pPr>
            <a:endParaRPr lang="en-US" sz="1800" dirty="0">
              <a:solidFill>
                <a:schemeClr val="bg2"/>
              </a:solidFill>
              <a:latin typeface="Aharoni" panose="02010803020104030203" pitchFamily="2" charset="-79"/>
              <a:cs typeface="Aharoni" panose="02010803020104030203" pitchFamily="2" charset="-79"/>
            </a:endParaRPr>
          </a:p>
          <a:p>
            <a:pPr marL="0" indent="0">
              <a:buNone/>
            </a:pPr>
            <a:r>
              <a:rPr lang="en-US" sz="1600" dirty="0">
                <a:solidFill>
                  <a:schemeClr val="bg2"/>
                </a:solidFill>
                <a:latin typeface="Aharoni" panose="02010803020104030203" pitchFamily="2" charset="-79"/>
                <a:cs typeface="Aharoni" panose="02010803020104030203" pitchFamily="2" charset="-79"/>
              </a:rPr>
              <a:t>“If [local government board] meetings are conducted by </a:t>
            </a:r>
          </a:p>
          <a:p>
            <a:pPr marL="0" indent="0">
              <a:buNone/>
            </a:pPr>
            <a:r>
              <a:rPr lang="en-US" sz="1600" dirty="0">
                <a:solidFill>
                  <a:schemeClr val="bg2"/>
                </a:solidFill>
                <a:latin typeface="Aharoni" panose="02010803020104030203" pitchFamily="2" charset="-79"/>
                <a:cs typeface="Aharoni" panose="02010803020104030203" pitchFamily="2" charset="-79"/>
              </a:rPr>
              <a:t>teleconferencing or other technological means, public access must be </a:t>
            </a:r>
          </a:p>
          <a:p>
            <a:pPr marL="0" indent="0">
              <a:buNone/>
            </a:pPr>
            <a:r>
              <a:rPr lang="en-US" sz="1600" dirty="0">
                <a:solidFill>
                  <a:schemeClr val="bg2"/>
                </a:solidFill>
                <a:latin typeface="Aharoni" panose="02010803020104030203" pitchFamily="2" charset="-79"/>
                <a:cs typeface="Aharoni" panose="02010803020104030203" pitchFamily="2" charset="-79"/>
              </a:rPr>
              <a:t>afforded which permits the public to attend the meeting. That public access may be provided by teleconferencing or technological means.”</a:t>
            </a:r>
          </a:p>
          <a:p>
            <a:pPr marL="0" indent="0" algn="r">
              <a:buNone/>
            </a:pPr>
            <a:endParaRPr lang="en-US" sz="1600" dirty="0">
              <a:solidFill>
                <a:schemeClr val="bg2"/>
              </a:solidFill>
              <a:latin typeface="Aharoni" panose="02010803020104030203" pitchFamily="2" charset="-79"/>
              <a:cs typeface="Aharoni" panose="02010803020104030203" pitchFamily="2" charset="-79"/>
            </a:endParaRPr>
          </a:p>
          <a:p>
            <a:pPr marL="285750" indent="-28575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Read Opinion 2020-03 in full here: </a:t>
            </a:r>
            <a:r>
              <a:rPr lang="en-US" sz="1800" dirty="0">
                <a:latin typeface="Aharoni" panose="02010803020104030203" pitchFamily="2" charset="-79"/>
                <a:cs typeface="Aharoni" panose="02010803020104030203" pitchFamily="2" charset="-79"/>
                <a:hlinkClick r:id="rId4"/>
              </a:rPr>
              <a:t>http://www.myfloridalegal.com/ago.nsf/Opinions/EF56BC8899447289852585300051BA33</a:t>
            </a:r>
            <a:r>
              <a:rPr lang="en-US" sz="1800" dirty="0">
                <a:latin typeface="Aharoni" panose="02010803020104030203" pitchFamily="2" charset="-79"/>
                <a:cs typeface="Aharoni" panose="02010803020104030203" pitchFamily="2" charset="-79"/>
              </a:rPr>
              <a:t> </a:t>
            </a:r>
          </a:p>
          <a:p>
            <a:pPr marL="0" indent="0">
              <a:buNone/>
            </a:pPr>
            <a:r>
              <a:rPr lang="en-US" sz="18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883332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Executive Order 20-69</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Suspends any Florida Statute that requires a quorum to be present in person or requires a local government body to meet at a specific public place.</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Allows local government bodies to use telephonic and video conferencing platforms to conduct meetings.</a:t>
            </a:r>
          </a:p>
          <a:p>
            <a:pPr marL="342900" indent="-342900">
              <a:buFont typeface="Wingdings" pitchFamily="2" charset="2"/>
              <a:buChar char="q"/>
            </a:pPr>
            <a:r>
              <a:rPr lang="en-US" sz="1800" dirty="0">
                <a:solidFill>
                  <a:srgbClr val="FF0000"/>
                </a:solidFill>
                <a:latin typeface="Aharoni" panose="02010803020104030203" pitchFamily="2" charset="-79"/>
                <a:cs typeface="Aharoni" panose="02010803020104030203" pitchFamily="2" charset="-79"/>
              </a:rPr>
              <a:t>Executive Order 20-69 DOES NOT waive any other requirements of Florida law and Sunshine meetings, including public participation at meetings</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Read the Executive Order in full here: </a:t>
            </a:r>
            <a:r>
              <a:rPr lang="en-US" sz="1800" dirty="0">
                <a:solidFill>
                  <a:schemeClr val="bg2"/>
                </a:solidFill>
                <a:latin typeface="Aharoni" panose="02010803020104030203" pitchFamily="2" charset="-79"/>
                <a:cs typeface="Aharoni" panose="02010803020104030203" pitchFamily="2" charset="-79"/>
                <a:hlinkClick r:id="rId3"/>
              </a:rPr>
              <a:t>https://www.flgov.com/wp-content/uploads/orders/2020/EO_20-69.pdf</a:t>
            </a:r>
            <a:r>
              <a:rPr lang="en-US" sz="1800" dirty="0">
                <a:solidFill>
                  <a:schemeClr val="bg2"/>
                </a:solidFill>
                <a:latin typeface="Aharoni" panose="02010803020104030203" pitchFamily="2" charset="-79"/>
                <a:cs typeface="Aharoni" panose="02010803020104030203" pitchFamily="2" charset="-79"/>
              </a:rPr>
              <a:t> </a:t>
            </a:r>
          </a:p>
          <a:p>
            <a:pPr marL="342900" indent="-342900">
              <a:buFont typeface="+mj-lt"/>
              <a:buAutoNum type="arabicPeriod"/>
            </a:pP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4"/>
          <a:srcRect/>
          <a:stretch/>
        </p:blipFill>
        <p:spPr>
          <a:xfrm>
            <a:off x="7632731" y="162145"/>
            <a:ext cx="1158785" cy="1158785"/>
          </a:xfrm>
          <a:prstGeom prst="rect">
            <a:avLst/>
          </a:prstGeom>
        </p:spPr>
      </p:pic>
    </p:spTree>
    <p:extLst>
      <p:ext uri="{BB962C8B-B14F-4D97-AF65-F5344CB8AC3E}">
        <p14:creationId xmlns:p14="http://schemas.microsoft.com/office/powerpoint/2010/main" val="275353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457200" lvl="1" indent="0">
              <a:buNone/>
            </a:pPr>
            <a:r>
              <a:rPr lang="en-US" sz="1600" b="1" dirty="0" smtClean="0">
                <a:solidFill>
                  <a:schemeClr val="bg2"/>
                </a:solidFill>
                <a:latin typeface="Aharoni" panose="02010803020104030203" pitchFamily="2" charset="-79"/>
                <a:cs typeface="Aharoni" panose="02010803020104030203" pitchFamily="2" charset="-79"/>
              </a:rPr>
              <a:t>“</a:t>
            </a:r>
            <a:r>
              <a:rPr lang="en-US" sz="1600" b="1" dirty="0">
                <a:solidFill>
                  <a:schemeClr val="bg2"/>
                </a:solidFill>
                <a:latin typeface="Aharoni" panose="02010803020104030203" pitchFamily="2" charset="-79"/>
                <a:cs typeface="Aharoni" panose="02010803020104030203" pitchFamily="2" charset="-79"/>
              </a:rPr>
              <a:t>This is being provided with the dual goals of ensuring openness and transparency in government decision-making, while also protecting the public, health, safety and welfare of the community. This new guidance will assist the City of Jacksonville with operating transparently even when the public cannot physically gather in person for meetings</a:t>
            </a:r>
            <a:r>
              <a:rPr lang="en-US" sz="1600" b="1" dirty="0">
                <a:solidFill>
                  <a:srgbClr val="FF0000"/>
                </a:solidFill>
                <a:latin typeface="Aharoni" panose="02010803020104030203" pitchFamily="2" charset="-79"/>
                <a:cs typeface="Aharoni" panose="02010803020104030203" pitchFamily="2" charset="-79"/>
              </a:rPr>
              <a:t>. In times of emergency, it is even more important to ensure the public has access to its government.”</a:t>
            </a:r>
          </a:p>
          <a:p>
            <a:pPr marL="457200" lvl="1" indent="0" algn="r">
              <a:buNone/>
            </a:pPr>
            <a:r>
              <a:rPr lang="en-US" sz="1400" b="1" dirty="0">
                <a:solidFill>
                  <a:schemeClr val="bg2"/>
                </a:solidFill>
                <a:latin typeface="Aharoni" panose="02010803020104030203" pitchFamily="2" charset="-79"/>
                <a:cs typeface="Aharoni" panose="02010803020104030203" pitchFamily="2" charset="-79"/>
              </a:rPr>
              <a:t> </a:t>
            </a:r>
          </a:p>
          <a:p>
            <a:pPr marL="342900" indent="-342900">
              <a:buFont typeface="+mj-lt"/>
              <a:buAutoNum type="arabicPeriod"/>
            </a:pP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3"/>
          <a:srcRect/>
          <a:stretch/>
        </p:blipFill>
        <p:spPr>
          <a:xfrm>
            <a:off x="7632731" y="162145"/>
            <a:ext cx="1158785" cy="1158785"/>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CITY General Counsel, </a:t>
            </a:r>
            <a:r>
              <a:rPr lang="en" dirty="0" smtClean="0">
                <a:latin typeface="Aharoni" panose="02010803020104030203" pitchFamily="2" charset="-79"/>
                <a:cs typeface="Aharoni" panose="02010803020104030203" pitchFamily="2" charset="-79"/>
              </a:rPr>
              <a:t>Ethics Guidance</a:t>
            </a:r>
            <a:endParaRP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1206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617952" y="1080031"/>
            <a:ext cx="8065666" cy="2261100"/>
          </a:xfrm>
          <a:prstGeom prst="rect">
            <a:avLst/>
          </a:prstGeom>
        </p:spPr>
        <p:txBody>
          <a:bodyPr spcFirstLastPara="1" wrap="square" lIns="91425" tIns="91425" rIns="91425" bIns="91425" anchor="t" anchorCtr="0">
            <a:noAutofit/>
          </a:bodyPr>
          <a:lstStyle/>
          <a:p>
            <a:pPr marL="457200" lvl="1" indent="0">
              <a:buNone/>
            </a:pPr>
            <a:r>
              <a:rPr lang="en-US" sz="1600" b="1" dirty="0">
                <a:solidFill>
                  <a:schemeClr val="bg2"/>
                </a:solidFill>
                <a:latin typeface="Aharoni" panose="02010803020104030203" pitchFamily="2" charset="-79"/>
                <a:cs typeface="Aharoni" panose="02010803020104030203" pitchFamily="2" charset="-79"/>
              </a:rPr>
              <a:t>“The City may conduct public meetings via media technology so long as the public is provided notice of such meeting, which shall include the date, time and general substance of such meeting, as well as [free public access including] internet website address or link (and/or phone-in passcode/accessibility information) from which the meeting will be broadcast and directions about how to access such website or phone-based app”.  </a:t>
            </a:r>
          </a:p>
          <a:p>
            <a:pPr marL="457200" lvl="1" indent="0">
              <a:buNone/>
            </a:pPr>
            <a:r>
              <a:rPr lang="en-US" sz="1600" b="1" dirty="0">
                <a:solidFill>
                  <a:schemeClr val="bg2"/>
                </a:solidFill>
                <a:latin typeface="Aharoni" panose="02010803020104030203" pitchFamily="2" charset="-79"/>
                <a:cs typeface="Aharoni" panose="02010803020104030203" pitchFamily="2" charset="-79"/>
              </a:rPr>
              <a:t>“The City may choose to provide facilities from which the meetings can be observed online; however it is not required to do so”.</a:t>
            </a:r>
          </a:p>
          <a:p>
            <a:pPr marL="342900" indent="-342900">
              <a:buFont typeface="Wingdings" pitchFamily="2" charset="2"/>
              <a:buChar char="q"/>
            </a:pPr>
            <a:endParaRPr lang="en-US" sz="1800" b="1" dirty="0">
              <a:solidFill>
                <a:schemeClr val="bg2"/>
              </a:solidFill>
              <a:latin typeface="Aharoni" panose="02010803020104030203" pitchFamily="2" charset="-79"/>
              <a:cs typeface="Aharoni" panose="02010803020104030203" pitchFamily="2" charset="-79"/>
            </a:endParaRPr>
          </a:p>
          <a:p>
            <a:pPr marL="800100" lvl="1" indent="-342900">
              <a:buFont typeface="Wingdings" pitchFamily="2" charset="2"/>
              <a:buChar char="q"/>
            </a:pPr>
            <a:endParaRPr lang="en-US" sz="1600" dirty="0">
              <a:solidFill>
                <a:srgbClr val="FF0000"/>
              </a:solidFill>
              <a:latin typeface="Aharoni" panose="02010803020104030203" pitchFamily="2" charset="-79"/>
              <a:cs typeface="Aharoni" panose="02010803020104030203" pitchFamily="2" charset="-79"/>
            </a:endParaRPr>
          </a:p>
          <a:p>
            <a:pPr marL="342900" indent="-342900">
              <a:buFont typeface="+mj-lt"/>
              <a:buAutoNum type="arabicPeriod"/>
            </a:pP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3"/>
          <a:srcRect/>
          <a:stretch/>
        </p:blipFill>
        <p:spPr>
          <a:xfrm>
            <a:off x="7632731" y="162145"/>
            <a:ext cx="1158785" cy="1158785"/>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CITY General </a:t>
            </a:r>
            <a:r>
              <a:rPr lang="en" dirty="0" smtClean="0">
                <a:latin typeface="Aharoni" panose="02010803020104030203" pitchFamily="2" charset="-79"/>
                <a:cs typeface="Aharoni" panose="02010803020104030203" pitchFamily="2" charset="-79"/>
              </a:rPr>
              <a:t>Counsel, Ethics Guidance</a:t>
            </a:r>
            <a:endParaRP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11122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This guidance also applies to special meetings not staffed by legislative services. Remember:</a:t>
            </a:r>
          </a:p>
          <a:p>
            <a:pPr marL="342900"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When the public is participating in a virtual meeting, members of the body must take steps to help the public understand the proceedings despite not being physically present. </a:t>
            </a:r>
            <a:r>
              <a:rPr lang="en-US" sz="1600" b="1" dirty="0">
                <a:solidFill>
                  <a:schemeClr val="tx1">
                    <a:lumMod val="50000"/>
                  </a:schemeClr>
                </a:solidFill>
                <a:latin typeface="Aharoni" panose="02010803020104030203" pitchFamily="2" charset="-79"/>
                <a:cs typeface="Aharoni" panose="02010803020104030203" pitchFamily="2" charset="-79"/>
              </a:rPr>
              <a:t>For example, each speaker in the meeting should identify herself by name before speaking or voting so remote listeners or observers can more readily know who is speaking; likewise, each motion should be clearly stated and each vote tally clearly announced and any documents being discussed should be identified. Public participation required for public hearings, or as required by law (e.g., prior to final action or vote) must be accommodated through the appropriate technology as well.</a:t>
            </a:r>
            <a:endParaRPr lang="en-US" sz="1800" dirty="0">
              <a:solidFill>
                <a:schemeClr val="tx1">
                  <a:lumMod val="50000"/>
                </a:schemeClr>
              </a:solidFill>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3"/>
          <a:srcRect/>
          <a:stretch/>
        </p:blipFill>
        <p:spPr>
          <a:xfrm>
            <a:off x="7632731" y="162145"/>
            <a:ext cx="1158785" cy="1158785"/>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CITY General Counsel, </a:t>
            </a:r>
            <a:r>
              <a:rPr lang="en" dirty="0" smtClean="0">
                <a:latin typeface="Aharoni" panose="02010803020104030203" pitchFamily="2" charset="-79"/>
                <a:cs typeface="Aharoni" panose="02010803020104030203" pitchFamily="2" charset="-79"/>
              </a:rPr>
              <a:t>Ethics Guidance</a:t>
            </a:r>
            <a:endParaRP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97192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There must be no cost for the public to access the meeting.</a:t>
            </a:r>
          </a:p>
          <a:p>
            <a:pPr marL="342900"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Audio or video record the meeting and post to the public body’s website so members of the public who could not participate at the time of the actual meeting can later review what occurred.</a:t>
            </a:r>
          </a:p>
          <a:p>
            <a:pPr marL="342900"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Post to a public website in advance any materials that will be distributed during the meeting, such as any agenda, agenda packet, or presentation (or other written materials that ordinarily could be picked up in person by the public attending the meeting).</a:t>
            </a:r>
          </a:p>
          <a:p>
            <a:pPr marL="0" indent="0">
              <a:buNone/>
            </a:pPr>
            <a:endParaRPr lang="en-US" sz="1600" b="1" dirty="0">
              <a:solidFill>
                <a:schemeClr val="bg2"/>
              </a:solidFill>
              <a:latin typeface="Aharoni" panose="02010803020104030203" pitchFamily="2" charset="-79"/>
              <a:cs typeface="Aharoni" panose="02010803020104030203" pitchFamily="2" charset="-79"/>
            </a:endParaRPr>
          </a:p>
          <a:p>
            <a:pPr marL="0" indent="0">
              <a:buNone/>
            </a:pPr>
            <a:endParaRPr lang="en-US" sz="1800" b="1" dirty="0">
              <a:solidFill>
                <a:schemeClr val="bg2"/>
              </a:solidFill>
              <a:latin typeface="Aharoni" panose="02010803020104030203" pitchFamily="2" charset="-79"/>
              <a:cs typeface="Aharoni" panose="02010803020104030203" pitchFamily="2" charset="-79"/>
            </a:endParaRPr>
          </a:p>
          <a:p>
            <a:pPr marL="342900" indent="-342900">
              <a:buFont typeface="Wingdings" pitchFamily="2" charset="2"/>
              <a:buChar char="q"/>
            </a:pPr>
            <a:endParaRPr lang="en-US" sz="1800" b="1" dirty="0">
              <a:solidFill>
                <a:schemeClr val="bg2"/>
              </a:solidFill>
              <a:latin typeface="Aharoni" panose="02010803020104030203" pitchFamily="2" charset="-79"/>
              <a:cs typeface="Aharoni" panose="02010803020104030203" pitchFamily="2" charset="-79"/>
            </a:endParaRPr>
          </a:p>
          <a:p>
            <a:pPr marL="342900" indent="-342900">
              <a:buFont typeface="+mj-lt"/>
              <a:buAutoNum type="arabicPeriod"/>
            </a:pP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3"/>
          <a:srcRect/>
          <a:stretch/>
        </p:blipFill>
        <p:spPr>
          <a:xfrm>
            <a:off x="7632731" y="162145"/>
            <a:ext cx="1158785" cy="1158785"/>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CITY General Counsel</a:t>
            </a:r>
            <a:r>
              <a:rPr lang="en" dirty="0" smtClean="0">
                <a:latin typeface="Aharoni" panose="02010803020104030203" pitchFamily="2" charset="-79"/>
                <a:cs typeface="Aharoni" panose="02010803020104030203" pitchFamily="2" charset="-79"/>
              </a:rPr>
              <a:t>, Ethics </a:t>
            </a:r>
            <a:r>
              <a:rPr lang="en" dirty="0">
                <a:latin typeface="Aharoni" panose="02010803020104030203" pitchFamily="2" charset="-79"/>
                <a:cs typeface="Aharoni" panose="02010803020104030203" pitchFamily="2" charset="-79"/>
              </a:rPr>
              <a:t>Guidance</a:t>
            </a:r>
            <a:endParaRP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59064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7626110" y="217850"/>
            <a:ext cx="1323120" cy="1654784"/>
          </a:xfrm>
          <a:prstGeom prst="rect">
            <a:avLst/>
          </a:prstGeom>
        </p:spPr>
      </p:pic>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Font typeface="Wingdings" pitchFamily="2" charset="2"/>
              <a:buChar char="q"/>
            </a:pPr>
            <a:r>
              <a:rPr lang="en-US" sz="1800" b="1" dirty="0">
                <a:solidFill>
                  <a:schemeClr val="bg2"/>
                </a:solidFill>
                <a:latin typeface="Aharoni" panose="02010803020104030203" pitchFamily="2" charset="-79"/>
                <a:cs typeface="Aharoni" panose="02010803020104030203" pitchFamily="2" charset="-79"/>
              </a:rPr>
              <a:t>Summarized the temporary nature of virtual meetings and provided a step-by-step guide for participation to Citizens</a:t>
            </a:r>
          </a:p>
          <a:p>
            <a:pPr marL="800100" lvl="1"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Step 1: How to Find a Meeting Notice</a:t>
            </a:r>
          </a:p>
          <a:p>
            <a:pPr marL="800100" lvl="1"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Step 2: How to Use Zoom to Access Meetings</a:t>
            </a:r>
          </a:p>
          <a:p>
            <a:pPr marL="800100" lvl="1" indent="-342900">
              <a:buFont typeface="Wingdings" pitchFamily="2" charset="2"/>
              <a:buChar char="q"/>
            </a:pPr>
            <a:r>
              <a:rPr lang="en-US" sz="1600" b="1" dirty="0">
                <a:solidFill>
                  <a:schemeClr val="bg2"/>
                </a:solidFill>
                <a:latin typeface="Aharoni" panose="02010803020104030203" pitchFamily="2" charset="-79"/>
                <a:cs typeface="Aharoni" panose="02010803020104030203" pitchFamily="2" charset="-79"/>
              </a:rPr>
              <a:t>Step 3: How to Provide Public Comment from Home</a:t>
            </a:r>
          </a:p>
          <a:p>
            <a:pPr marL="342900" indent="-342900">
              <a:buFont typeface="Wingdings" pitchFamily="2" charset="2"/>
              <a:buChar char="q"/>
            </a:pPr>
            <a:r>
              <a:rPr lang="en-US" sz="1800" b="1" dirty="0">
                <a:solidFill>
                  <a:schemeClr val="bg2"/>
                </a:solidFill>
                <a:latin typeface="Aharoni" panose="02010803020104030203" pitchFamily="2" charset="-79"/>
                <a:cs typeface="Aharoni" panose="02010803020104030203" pitchFamily="2" charset="-79"/>
                <a:hlinkClick r:id="rId4">
                  <a:extLst>
                    <a:ext uri="{A12FA001-AC4F-418D-AE19-62706E023703}">
                      <ahyp:hlinkClr xmlns:ahyp="http://schemas.microsoft.com/office/drawing/2018/hyperlinkcolor" xmlns="" val="tx"/>
                    </a:ext>
                  </a:extLst>
                </a:hlinkClick>
              </a:rPr>
              <a:t>Find the full step-by-step guide and FAQ here: </a:t>
            </a:r>
            <a:r>
              <a:rPr lang="en-US" sz="1800" b="1" dirty="0" smtClean="0">
                <a:solidFill>
                  <a:srgbClr val="1C3678"/>
                </a:solidFill>
                <a:latin typeface="Aharoni" panose="02010803020104030203" pitchFamily="2" charset="-79"/>
                <a:cs typeface="Aharoni" panose="02010803020104030203" pitchFamily="2" charset="-79"/>
                <a:hlinkClick r:id="rId4">
                  <a:extLst>
                    <a:ext uri="{A12FA001-AC4F-418D-AE19-62706E023703}">
                      <ahyp:hlinkClr xmlns:ahyp="http://schemas.microsoft.com/office/drawing/2018/hyperlinkcolor" xmlns="" val="tx"/>
                    </a:ext>
                  </a:extLst>
                </a:hlinkClick>
              </a:rPr>
              <a:t>http://apps2.coj.net/City_Council_Public_Notices_Repository/COVID-19%20Guide%20with%20Image%20and%20FAQ.PDF</a:t>
            </a:r>
            <a:r>
              <a:rPr lang="en-US" sz="1800" b="1" dirty="0" smtClean="0">
                <a:solidFill>
                  <a:srgbClr val="FF0000"/>
                </a:solidFill>
                <a:latin typeface="Aharoni" panose="02010803020104030203" pitchFamily="2" charset="-79"/>
                <a:cs typeface="Aharoni" panose="02010803020104030203" pitchFamily="2" charset="-79"/>
              </a:rPr>
              <a:t> </a:t>
            </a:r>
            <a:endParaRPr lang="en-US" sz="1600" dirty="0" smtClean="0">
              <a:solidFill>
                <a:schemeClr val="bg2"/>
              </a:solidFill>
              <a:latin typeface="Aharoni" panose="02010803020104030203" pitchFamily="2" charset="-79"/>
              <a:cs typeface="Aharoni" panose="02010803020104030203" pitchFamily="2" charset="-79"/>
            </a:endParaRPr>
          </a:p>
          <a:p>
            <a:pPr marL="342900" indent="-342900">
              <a:buFont typeface="+mj-lt"/>
              <a:buAutoNum type="arabicPeriod"/>
            </a:pPr>
            <a:endParaRPr lang="en-US" sz="1800" dirty="0" smtClean="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sp>
        <p:nvSpPr>
          <p:cNvPr id="104" name="Google Shape;104;p15"/>
          <p:cNvSpPr txBox="1">
            <a:spLocks noGrp="1"/>
          </p:cNvSpPr>
          <p:nvPr>
            <p:ph type="title"/>
          </p:nvPr>
        </p:nvSpPr>
        <p:spPr>
          <a:xfrm>
            <a:off x="729450" y="563746"/>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CITY Ethics Office Citizen Participation Guide</a:t>
            </a:r>
            <a:endParaRP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8159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Executive </a:t>
            </a:r>
            <a:r>
              <a:rPr lang="en" dirty="0" smtClean="0">
                <a:latin typeface="Aharoni" panose="02010803020104030203" pitchFamily="2" charset="-79"/>
                <a:cs typeface="Aharoni" panose="02010803020104030203" pitchFamily="2" charset="-79"/>
              </a:rPr>
              <a:t>Order (recent) </a:t>
            </a:r>
            <a:r>
              <a:rPr lang="en" dirty="0">
                <a:latin typeface="Aharoni" panose="02010803020104030203" pitchFamily="2" charset="-79"/>
                <a:cs typeface="Aharoni" panose="02010803020104030203" pitchFamily="2" charset="-79"/>
              </a:rPr>
              <a:t>20-112</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Provides for Phase 1 of re-opening the State of Florida. </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Extends Executive Order 20-69 allowing virtual meetings and suspending in-person quorum requirement.</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Executive Order 20-112 DOES NOT waive any other requirements of Florida law and Sunshine meetings, including public participation at meetings. </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Read the Executive Order in full here: </a:t>
            </a:r>
            <a:r>
              <a:rPr lang="en-US" sz="1800" dirty="0">
                <a:solidFill>
                  <a:schemeClr val="bg2"/>
                </a:solidFill>
                <a:latin typeface="Aharoni" panose="02010803020104030203" pitchFamily="2" charset="-79"/>
                <a:cs typeface="Aharoni" panose="02010803020104030203" pitchFamily="2" charset="-79"/>
                <a:hlinkClick r:id="rId3"/>
              </a:rPr>
              <a:t>https://www.flgov.com/wp-content/uploads/orders/2020/EO_20-112.pdf</a:t>
            </a:r>
            <a:endParaRPr lang="en-US" sz="1800" dirty="0">
              <a:solidFill>
                <a:schemeClr val="bg2"/>
              </a:solidFill>
              <a:latin typeface="Aharoni" panose="02010803020104030203" pitchFamily="2" charset="-79"/>
              <a:cs typeface="Aharoni" panose="02010803020104030203" pitchFamily="2" charset="-79"/>
            </a:endParaRP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Find practical application FAQs here: </a:t>
            </a:r>
            <a:r>
              <a:rPr lang="en-US" sz="1800" dirty="0">
                <a:solidFill>
                  <a:schemeClr val="bg2"/>
                </a:solidFill>
                <a:latin typeface="Aharoni" panose="02010803020104030203" pitchFamily="2" charset="-79"/>
                <a:cs typeface="Aharoni" panose="02010803020104030203" pitchFamily="2" charset="-79"/>
                <a:hlinkClick r:id="rId4"/>
              </a:rPr>
              <a:t>https://www.flgov.com/wp-content/uploads/2020/04/Exec-Order-20-112-FAQs-1.pdf</a:t>
            </a:r>
            <a:r>
              <a:rPr lang="en-US" sz="1800" dirty="0">
                <a:solidFill>
                  <a:schemeClr val="bg2"/>
                </a:solidFill>
                <a:latin typeface="Aharoni" panose="02010803020104030203" pitchFamily="2" charset="-79"/>
                <a:cs typeface="Aharoni" panose="02010803020104030203" pitchFamily="2" charset="-79"/>
              </a:rPr>
              <a:t>.  </a:t>
            </a:r>
          </a:p>
          <a:p>
            <a:pPr marL="0" indent="0" algn="r">
              <a:buNone/>
            </a:pPr>
            <a:endParaRPr lang="en-US" sz="1800" dirty="0">
              <a:solidFill>
                <a:schemeClr val="bg2"/>
              </a:solidFill>
              <a:latin typeface="Aharoni" panose="02010803020104030203" pitchFamily="2" charset="-79"/>
              <a:cs typeface="Aharoni" panose="02010803020104030203" pitchFamily="2" charset="-79"/>
            </a:endParaRPr>
          </a:p>
          <a:p>
            <a:pPr marL="342900" indent="-342900">
              <a:buFont typeface="+mj-lt"/>
              <a:buAutoNum type="arabicPeriod"/>
            </a:pP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5"/>
          <a:srcRect/>
          <a:stretch/>
        </p:blipFill>
        <p:spPr>
          <a:xfrm>
            <a:off x="7632731" y="162145"/>
            <a:ext cx="1158785" cy="1158785"/>
          </a:xfrm>
          <a:prstGeom prst="rect">
            <a:avLst/>
          </a:prstGeom>
        </p:spPr>
      </p:pic>
    </p:spTree>
    <p:extLst>
      <p:ext uri="{BB962C8B-B14F-4D97-AF65-F5344CB8AC3E}">
        <p14:creationId xmlns:p14="http://schemas.microsoft.com/office/powerpoint/2010/main" val="2864586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Task Force on Re-Opening Florida</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To help you plan for the future, please note the Task Force </a:t>
            </a:r>
            <a:r>
              <a:rPr lang="en-US" sz="1800" dirty="0" smtClean="0">
                <a:solidFill>
                  <a:schemeClr val="bg2"/>
                </a:solidFill>
                <a:latin typeface="Aharoni" panose="02010803020104030203" pitchFamily="2" charset="-79"/>
                <a:cs typeface="Aharoni" panose="02010803020104030203" pitchFamily="2" charset="-79"/>
              </a:rPr>
              <a:t>to  Re-Open </a:t>
            </a:r>
            <a:r>
              <a:rPr lang="en-US" sz="1800" dirty="0">
                <a:solidFill>
                  <a:schemeClr val="bg2"/>
                </a:solidFill>
                <a:latin typeface="Aharoni" panose="02010803020104030203" pitchFamily="2" charset="-79"/>
                <a:cs typeface="Aharoni" panose="02010803020104030203" pitchFamily="2" charset="-79"/>
              </a:rPr>
              <a:t>the State made a recommendation regarding in-person quorums.</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Recommendations are subject to the Governor’s approval and not every recommendation for Phase-1 was adopted.</a:t>
            </a:r>
          </a:p>
          <a:p>
            <a:pPr marL="342900" indent="-342900">
              <a:buFont typeface="Wingdings" pitchFamily="2" charset="2"/>
              <a:buChar char="q"/>
            </a:pPr>
            <a:r>
              <a:rPr lang="en-US" sz="1800" dirty="0">
                <a:solidFill>
                  <a:srgbClr val="FF0000"/>
                </a:solidFill>
                <a:latin typeface="Aharoni" panose="02010803020104030203" pitchFamily="2" charset="-79"/>
                <a:cs typeface="Aharoni" panose="02010803020104030203" pitchFamily="2" charset="-79"/>
              </a:rPr>
              <a:t>The Task Force currently recommends that in-person meetings of local government bodies resume in Phase 2 of opening</a:t>
            </a:r>
            <a:r>
              <a:rPr lang="en-US" sz="1800" dirty="0">
                <a:solidFill>
                  <a:schemeClr val="bg2"/>
                </a:solidFill>
                <a:latin typeface="Aharoni" panose="02010803020104030203" pitchFamily="2" charset="-79"/>
                <a:cs typeface="Aharoni" panose="02010803020104030203" pitchFamily="2" charset="-79"/>
              </a:rPr>
              <a:t>.</a:t>
            </a: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Phase 2 opening begins with a successful Phase 1. This will occur when there is no evidence of a rebound or resurgence of COVID-19 cases and satisfies the benchmarks outlined by federal, state and local officials, including state regulatory agencies. </a:t>
            </a:r>
          </a:p>
          <a:p>
            <a:pPr marL="342900" indent="-342900">
              <a:buFont typeface="Wingdings" pitchFamily="2" charset="2"/>
              <a:buChar char="q"/>
            </a:pPr>
            <a:endParaRPr lang="en-US" sz="1800" dirty="0">
              <a:solidFill>
                <a:schemeClr val="bg2"/>
              </a:solidFill>
              <a:latin typeface="Aharoni" panose="02010803020104030203" pitchFamily="2" charset="-79"/>
              <a:cs typeface="Aharoni" panose="02010803020104030203" pitchFamily="2" charset="-79"/>
            </a:endParaRPr>
          </a:p>
          <a:p>
            <a:pPr marL="342900" indent="-342900">
              <a:buFont typeface="+mj-lt"/>
              <a:buAutoNum type="arabicPeriod"/>
            </a:pP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3"/>
          <a:srcRect/>
          <a:stretch/>
        </p:blipFill>
        <p:spPr>
          <a:xfrm>
            <a:off x="7632731" y="162145"/>
            <a:ext cx="1158785" cy="1158785"/>
          </a:xfrm>
          <a:prstGeom prst="rect">
            <a:avLst/>
          </a:prstGeom>
        </p:spPr>
      </p:pic>
    </p:spTree>
    <p:extLst>
      <p:ext uri="{BB962C8B-B14F-4D97-AF65-F5344CB8AC3E}">
        <p14:creationId xmlns:p14="http://schemas.microsoft.com/office/powerpoint/2010/main" val="824162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Task Force on Re-opening Florida</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457200" lvl="1" indent="0">
              <a:buNone/>
            </a:pPr>
            <a:r>
              <a:rPr lang="en-US" sz="1600" dirty="0">
                <a:solidFill>
                  <a:schemeClr val="bg2"/>
                </a:solidFill>
                <a:latin typeface="Aharoni" panose="02010803020104030203" pitchFamily="2" charset="-79"/>
                <a:cs typeface="Aharoni" panose="02010803020104030203" pitchFamily="2" charset="-79"/>
              </a:rPr>
              <a:t>“In-person quorum for local government bodies should resume, allowing no more than 50 people in attendance, as long as social distancing guidelines can still be maintained. Continue to allow authorized technology and video conferencing for public participation at local government meetings.”</a:t>
            </a:r>
          </a:p>
          <a:p>
            <a:pPr marL="457200" lvl="1" indent="0" algn="r">
              <a:buNone/>
            </a:pPr>
            <a:endParaRPr lang="en-US" sz="1600" dirty="0">
              <a:solidFill>
                <a:schemeClr val="bg2"/>
              </a:solidFill>
              <a:latin typeface="Aharoni" panose="02010803020104030203" pitchFamily="2" charset="-79"/>
              <a:cs typeface="Aharoni" panose="02010803020104030203" pitchFamily="2" charset="-79"/>
            </a:endParaRPr>
          </a:p>
          <a:p>
            <a:pPr marL="342900" indent="-34290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Read the report in full here: </a:t>
            </a:r>
            <a:r>
              <a:rPr lang="en-US" sz="1800" dirty="0">
                <a:solidFill>
                  <a:schemeClr val="bg2"/>
                </a:solidFill>
                <a:latin typeface="Aharoni" panose="02010803020104030203" pitchFamily="2" charset="-79"/>
                <a:cs typeface="Aharoni" panose="02010803020104030203" pitchFamily="2" charset="-79"/>
                <a:hlinkClick r:id="rId3"/>
              </a:rPr>
              <a:t>https://www.flgov.com/wp-content/uploads/covid19/Taskforce%20Report.pdf</a:t>
            </a:r>
            <a:r>
              <a:rPr lang="en-US" sz="1800" dirty="0">
                <a:solidFill>
                  <a:schemeClr val="bg2"/>
                </a:solidFill>
                <a:latin typeface="Aharoni" panose="02010803020104030203" pitchFamily="2" charset="-79"/>
                <a:cs typeface="Aharoni" panose="02010803020104030203" pitchFamily="2" charset="-79"/>
              </a:rPr>
              <a:t> </a:t>
            </a:r>
            <a:endParaRPr lang="en-US" sz="1800" dirty="0">
              <a:latin typeface="Aharoni" panose="02010803020104030203" pitchFamily="2" charset="-79"/>
              <a:cs typeface="Aharoni" panose="02010803020104030203" pitchFamily="2" charset="-79"/>
            </a:endParaRPr>
          </a:p>
          <a:p>
            <a:pPr marL="342900" indent="-342900">
              <a:buFont typeface="+mj-lt"/>
              <a:buAutoNum type="arabicPeriod"/>
            </a:pPr>
            <a:endParaRPr lang="en-US" sz="16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4"/>
          <a:srcRect/>
          <a:stretch/>
        </p:blipFill>
        <p:spPr>
          <a:xfrm>
            <a:off x="7632731" y="162145"/>
            <a:ext cx="1158785" cy="1158785"/>
          </a:xfrm>
          <a:prstGeom prst="rect">
            <a:avLst/>
          </a:prstGeom>
        </p:spPr>
      </p:pic>
    </p:spTree>
    <p:extLst>
      <p:ext uri="{BB962C8B-B14F-4D97-AF65-F5344CB8AC3E}">
        <p14:creationId xmlns:p14="http://schemas.microsoft.com/office/powerpoint/2010/main" val="2114237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205" y="2153027"/>
            <a:ext cx="1257750" cy="12577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101" y="2182242"/>
            <a:ext cx="1097280" cy="109728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978" y="2175141"/>
            <a:ext cx="1097280" cy="106519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7544" y="2190832"/>
            <a:ext cx="1077660" cy="1095925"/>
          </a:xfrm>
          <a:prstGeom prst="rect">
            <a:avLst/>
          </a:prstGeom>
        </p:spPr>
      </p:pic>
      <p:sp>
        <p:nvSpPr>
          <p:cNvPr id="24" name="Google Shape;104;p15"/>
          <p:cNvSpPr txBox="1">
            <a:spLocks/>
          </p:cNvSpPr>
          <p:nvPr/>
        </p:nvSpPr>
        <p:spPr>
          <a:xfrm>
            <a:off x="-7569" y="1374042"/>
            <a:ext cx="9157111"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r>
              <a:rPr lang="en-US" sz="2400" dirty="0"/>
              <a:t>Training Outline</a:t>
            </a:r>
          </a:p>
        </p:txBody>
      </p:sp>
      <p:sp>
        <p:nvSpPr>
          <p:cNvPr id="15" name="Google Shape;104;p15"/>
          <p:cNvSpPr txBox="1">
            <a:spLocks/>
          </p:cNvSpPr>
          <p:nvPr/>
        </p:nvSpPr>
        <p:spPr>
          <a:xfrm>
            <a:off x="10697" y="3972498"/>
            <a:ext cx="9157111"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endParaRPr lang="en-US" sz="2400" dirty="0"/>
          </a:p>
        </p:txBody>
      </p:sp>
      <p:sp>
        <p:nvSpPr>
          <p:cNvPr id="16" name="Google Shape;104;p15"/>
          <p:cNvSpPr txBox="1">
            <a:spLocks/>
          </p:cNvSpPr>
          <p:nvPr/>
        </p:nvSpPr>
        <p:spPr>
          <a:xfrm>
            <a:off x="20217" y="495746"/>
            <a:ext cx="9157111"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endParaRPr lang="en-US" sz="2400" dirty="0"/>
          </a:p>
        </p:txBody>
      </p:sp>
      <p:sp>
        <p:nvSpPr>
          <p:cNvPr id="20" name="Google Shape;233;p34">
            <a:extLst>
              <a:ext uri="{FF2B5EF4-FFF2-40B4-BE49-F238E27FC236}">
                <a16:creationId xmlns:a16="http://schemas.microsoft.com/office/drawing/2014/main" xmlns="" id="{9ECF7163-9D14-144B-AA62-F3C2E31D1D96}"/>
              </a:ext>
            </a:extLst>
          </p:cNvPr>
          <p:cNvSpPr txBox="1">
            <a:spLocks/>
          </p:cNvSpPr>
          <p:nvPr/>
        </p:nvSpPr>
        <p:spPr>
          <a:xfrm>
            <a:off x="1496188" y="3437298"/>
            <a:ext cx="1411356" cy="53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smtClean="0">
                <a:solidFill>
                  <a:schemeClr val="bg2"/>
                </a:solidFill>
              </a:rPr>
              <a:t>Intro</a:t>
            </a:r>
            <a:endParaRPr lang="en-US" sz="1400" dirty="0">
              <a:solidFill>
                <a:schemeClr val="bg2"/>
              </a:solidFill>
            </a:endParaRPr>
          </a:p>
        </p:txBody>
      </p:sp>
      <p:pic>
        <p:nvPicPr>
          <p:cNvPr id="23" name="Picture 22">
            <a:extLst>
              <a:ext uri="{FF2B5EF4-FFF2-40B4-BE49-F238E27FC236}">
                <a16:creationId xmlns:a16="http://schemas.microsoft.com/office/drawing/2014/main" xmlns="" id="{202AC4A6-D338-B340-BF5A-CD08F01D8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073" y="2162966"/>
            <a:ext cx="1097280" cy="1097280"/>
          </a:xfrm>
          <a:prstGeom prst="rect">
            <a:avLst/>
          </a:prstGeom>
        </p:spPr>
      </p:pic>
      <p:pic>
        <p:nvPicPr>
          <p:cNvPr id="25" name="officeArt object">
            <a:extLst>
              <a:ext uri="{FF2B5EF4-FFF2-40B4-BE49-F238E27FC236}">
                <a16:creationId xmlns:a16="http://schemas.microsoft.com/office/drawing/2014/main" xmlns="" id="{B382E35F-E178-E744-BC0F-A69F14863049}"/>
              </a:ext>
            </a:extLst>
          </p:cNvPr>
          <p:cNvPicPr>
            <a:picLocks noChangeAspect="1"/>
          </p:cNvPicPr>
          <p:nvPr/>
        </p:nvPicPr>
        <p:blipFill>
          <a:blip r:embed="rId7"/>
          <a:stretch>
            <a:fillRect/>
          </a:stretch>
        </p:blipFill>
        <p:spPr>
          <a:xfrm>
            <a:off x="5232855" y="2189125"/>
            <a:ext cx="1112507" cy="1095925"/>
          </a:xfrm>
          <a:prstGeom prst="rect">
            <a:avLst/>
          </a:prstGeom>
          <a:ln w="12700" cap="flat">
            <a:noFill/>
            <a:miter lim="400000"/>
          </a:ln>
          <a:effectLst/>
        </p:spPr>
      </p:pic>
      <p:sp>
        <p:nvSpPr>
          <p:cNvPr id="26" name="Google Shape;233;p34">
            <a:extLst>
              <a:ext uri="{FF2B5EF4-FFF2-40B4-BE49-F238E27FC236}">
                <a16:creationId xmlns:a16="http://schemas.microsoft.com/office/drawing/2014/main" xmlns="" id="{51C4B84F-30A3-264E-A048-DDB36B37060D}"/>
              </a:ext>
            </a:extLst>
          </p:cNvPr>
          <p:cNvSpPr txBox="1">
            <a:spLocks/>
          </p:cNvSpPr>
          <p:nvPr/>
        </p:nvSpPr>
        <p:spPr>
          <a:xfrm>
            <a:off x="2740696" y="3433976"/>
            <a:ext cx="1411356" cy="53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a:solidFill>
                  <a:schemeClr val="bg2"/>
                </a:solidFill>
              </a:rPr>
              <a:t>Sunshine</a:t>
            </a:r>
          </a:p>
          <a:p>
            <a:pPr algn="ctr"/>
            <a:r>
              <a:rPr lang="en-US" sz="1400" dirty="0">
                <a:solidFill>
                  <a:schemeClr val="bg2"/>
                </a:solidFill>
              </a:rPr>
              <a:t>Recap</a:t>
            </a:r>
          </a:p>
        </p:txBody>
      </p:sp>
      <p:sp>
        <p:nvSpPr>
          <p:cNvPr id="27" name="Google Shape;233;p34">
            <a:extLst>
              <a:ext uri="{FF2B5EF4-FFF2-40B4-BE49-F238E27FC236}">
                <a16:creationId xmlns:a16="http://schemas.microsoft.com/office/drawing/2014/main" xmlns="" id="{6488B9D5-1E87-C841-AB57-56FC35599D11}"/>
              </a:ext>
            </a:extLst>
          </p:cNvPr>
          <p:cNvSpPr txBox="1">
            <a:spLocks/>
          </p:cNvSpPr>
          <p:nvPr/>
        </p:nvSpPr>
        <p:spPr>
          <a:xfrm>
            <a:off x="3918139" y="3419633"/>
            <a:ext cx="1411356" cy="53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a:solidFill>
                  <a:schemeClr val="bg2"/>
                </a:solidFill>
              </a:rPr>
              <a:t>COVID-19</a:t>
            </a:r>
          </a:p>
          <a:p>
            <a:pPr algn="ctr"/>
            <a:r>
              <a:rPr lang="en-US" sz="1400" dirty="0">
                <a:solidFill>
                  <a:schemeClr val="bg2"/>
                </a:solidFill>
              </a:rPr>
              <a:t>Changes</a:t>
            </a:r>
          </a:p>
        </p:txBody>
      </p:sp>
      <p:sp>
        <p:nvSpPr>
          <p:cNvPr id="28" name="Google Shape;233;p34">
            <a:extLst>
              <a:ext uri="{FF2B5EF4-FFF2-40B4-BE49-F238E27FC236}">
                <a16:creationId xmlns:a16="http://schemas.microsoft.com/office/drawing/2014/main" xmlns="" id="{FF73AA8E-07F6-6148-B7CE-34A2A901167E}"/>
              </a:ext>
            </a:extLst>
          </p:cNvPr>
          <p:cNvSpPr txBox="1">
            <a:spLocks/>
          </p:cNvSpPr>
          <p:nvPr/>
        </p:nvSpPr>
        <p:spPr>
          <a:xfrm>
            <a:off x="5095582" y="3428489"/>
            <a:ext cx="1411356" cy="53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a:solidFill>
                  <a:schemeClr val="bg2"/>
                </a:solidFill>
              </a:rPr>
              <a:t>Virtually the Same</a:t>
            </a:r>
          </a:p>
        </p:txBody>
      </p:sp>
      <p:sp>
        <p:nvSpPr>
          <p:cNvPr id="29" name="Google Shape;233;p34">
            <a:extLst>
              <a:ext uri="{FF2B5EF4-FFF2-40B4-BE49-F238E27FC236}">
                <a16:creationId xmlns:a16="http://schemas.microsoft.com/office/drawing/2014/main" xmlns="" id="{74CB3748-70CA-4044-8538-0CE5CEFC76B4}"/>
              </a:ext>
            </a:extLst>
          </p:cNvPr>
          <p:cNvSpPr txBox="1">
            <a:spLocks/>
          </p:cNvSpPr>
          <p:nvPr/>
        </p:nvSpPr>
        <p:spPr>
          <a:xfrm>
            <a:off x="6273025" y="3429068"/>
            <a:ext cx="1411356" cy="53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pPr algn="ctr"/>
            <a:r>
              <a:rPr lang="en-US" sz="1400" dirty="0">
                <a:solidFill>
                  <a:schemeClr val="bg2"/>
                </a:solidFill>
              </a:rPr>
              <a:t>Public Participation</a:t>
            </a:r>
          </a:p>
        </p:txBody>
      </p:sp>
    </p:spTree>
    <p:extLst>
      <p:ext uri="{BB962C8B-B14F-4D97-AF65-F5344CB8AC3E}">
        <p14:creationId xmlns:p14="http://schemas.microsoft.com/office/powerpoint/2010/main" val="1130249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805134" y="1067777"/>
            <a:ext cx="3592200" cy="3509620"/>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a:t>Sunshine Meetings</a:t>
            </a:r>
            <a:br>
              <a:rPr lang="en" dirty="0"/>
            </a:br>
            <a:r>
              <a:rPr lang="en" sz="4800" dirty="0"/>
              <a:t>SOME THINGS NEVER CHANGE</a:t>
            </a:r>
            <a:endParaRPr sz="4800" dirty="0"/>
          </a:p>
        </p:txBody>
      </p:sp>
    </p:spTree>
    <p:extLst>
      <p:ext uri="{BB962C8B-B14F-4D97-AF65-F5344CB8AC3E}">
        <p14:creationId xmlns:p14="http://schemas.microsoft.com/office/powerpoint/2010/main" val="1868040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7650" y="317674"/>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Sunshine Law – </a:t>
            </a:r>
            <a:br>
              <a:rPr lang="en" dirty="0">
                <a:latin typeface="Aharoni" panose="02010803020104030203" pitchFamily="2" charset="-79"/>
                <a:cs typeface="Aharoni" panose="02010803020104030203" pitchFamily="2" charset="-79"/>
              </a:rPr>
            </a:br>
            <a:r>
              <a:rPr lang="en" dirty="0">
                <a:latin typeface="Aharoni" panose="02010803020104030203" pitchFamily="2" charset="-79"/>
                <a:cs typeface="Aharoni" panose="02010803020104030203" pitchFamily="2" charset="-79"/>
              </a:rPr>
              <a:t>What Remains the Same?</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49"/>
            <a:ext cx="7688700" cy="3242225"/>
          </a:xfrm>
          <a:prstGeom prst="rect">
            <a:avLst/>
          </a:prstGeom>
        </p:spPr>
        <p:txBody>
          <a:bodyPr spcFirstLastPara="1" wrap="square" lIns="91425" tIns="91425" rIns="91425" bIns="91425" anchor="t" anchorCtr="0">
            <a:noAutofit/>
          </a:bodyPr>
          <a:lstStyle/>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Members of a decision-making body CANNOT discuss City business with each other outside of a noticed meeting.</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Meetings must be open to the public which means access to meetings must be FREE for all to attend and participate.</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Reasonable notice of such meetings must be given, 24 hours is the minimum, a week is preferred.</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Minutes must be taken and promptly recorded.</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Allow the public to COMMENT before final action is taken.</a:t>
            </a:r>
          </a:p>
        </p:txBody>
      </p:sp>
      <p:pic>
        <p:nvPicPr>
          <p:cNvPr id="4" name="Picture 3"/>
          <p:cNvPicPr>
            <a:picLocks noChangeAspect="1"/>
          </p:cNvPicPr>
          <p:nvPr/>
        </p:nvPicPr>
        <p:blipFill>
          <a:blip r:embed="rId3"/>
          <a:srcRect/>
          <a:stretch/>
        </p:blipFill>
        <p:spPr>
          <a:xfrm>
            <a:off x="7632731" y="175464"/>
            <a:ext cx="1158785" cy="1132146"/>
          </a:xfrm>
          <a:prstGeom prst="rect">
            <a:avLst/>
          </a:prstGeom>
        </p:spPr>
      </p:pic>
    </p:spTree>
    <p:extLst>
      <p:ext uri="{BB962C8B-B14F-4D97-AF65-F5344CB8AC3E}">
        <p14:creationId xmlns:p14="http://schemas.microsoft.com/office/powerpoint/2010/main" val="1151085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805134" y="1068257"/>
            <a:ext cx="3592200" cy="3508660"/>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a:t>Sunshine Meetings</a:t>
            </a:r>
            <a:br>
              <a:rPr lang="en" dirty="0"/>
            </a:br>
            <a:r>
              <a:rPr lang="en" sz="4800" dirty="0"/>
              <a:t>PUBLIC </a:t>
            </a:r>
            <a:r>
              <a:rPr lang="en" sz="4800" dirty="0">
                <a:solidFill>
                  <a:schemeClr val="tx1">
                    <a:lumMod val="50000"/>
                  </a:schemeClr>
                </a:solidFill>
              </a:rPr>
              <a:t>PARTICIPATION</a:t>
            </a:r>
            <a:endParaRPr sz="4800" dirty="0">
              <a:solidFill>
                <a:schemeClr val="tx1">
                  <a:lumMod val="50000"/>
                </a:schemeClr>
              </a:solidFill>
            </a:endParaRPr>
          </a:p>
        </p:txBody>
      </p:sp>
    </p:spTree>
    <p:extLst>
      <p:ext uri="{BB962C8B-B14F-4D97-AF65-F5344CB8AC3E}">
        <p14:creationId xmlns:p14="http://schemas.microsoft.com/office/powerpoint/2010/main" val="364166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Under Florida law, Council must allow the public to provide comments on matters before the Council votes.</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Council has implemented several methods to provide the public an opportunity to comment and/or participate prior to Council taking action on an ordinance or resolution.  </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The notice of each Council meeting will contain specific instructions for public participation at the meeting.</a:t>
            </a:r>
          </a:p>
        </p:txBody>
      </p:sp>
      <p:pic>
        <p:nvPicPr>
          <p:cNvPr id="4" name="Picture 3"/>
          <p:cNvPicPr>
            <a:picLocks noChangeAspect="1"/>
          </p:cNvPicPr>
          <p:nvPr/>
        </p:nvPicPr>
        <p:blipFill>
          <a:blip r:embed="rId3"/>
          <a:srcRect/>
          <a:stretch/>
        </p:blipFill>
        <p:spPr>
          <a:xfrm>
            <a:off x="7632731" y="175619"/>
            <a:ext cx="1158785" cy="1131836"/>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Sunshine Law – Public </a:t>
            </a:r>
            <a:r>
              <a:rPr lang="en" dirty="0">
                <a:solidFill>
                  <a:schemeClr val="bg2"/>
                </a:solidFill>
                <a:latin typeface="Aharoni" panose="02010803020104030203" pitchFamily="2" charset="-79"/>
                <a:cs typeface="Aharoni" panose="02010803020104030203" pitchFamily="2" charset="-79"/>
              </a:rPr>
              <a:t>Participation</a:t>
            </a:r>
            <a:endParaRPr dirty="0">
              <a:solidFill>
                <a:schemeClr val="bg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42647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18288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Procedures for public participation at Council meetings include:</a:t>
            </a:r>
          </a:p>
          <a:p>
            <a:pPr marL="640080" lvl="2" indent="-191030">
              <a:spcBef>
                <a:spcPts val="0"/>
              </a:spcBef>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Establishment of an e-mail address/inbox for each Council meeting to allow the public to submit written comments about an ordinance or resolution.  E-mails submitted to this e-mail box are placed into the public record during the Council meeting.</a:t>
            </a:r>
          </a:p>
          <a:p>
            <a:pPr marL="640080" lvl="2" indent="-191030">
              <a:spcBef>
                <a:spcPts val="0"/>
              </a:spcBef>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For matters with noticed public hearings, such as LUZ or other quasi-judicial matters, the Council President will ask during the meeting whether any person wishes to provide a public comment.</a:t>
            </a:r>
          </a:p>
        </p:txBody>
      </p:sp>
      <p:pic>
        <p:nvPicPr>
          <p:cNvPr id="4" name="Picture 3"/>
          <p:cNvPicPr>
            <a:picLocks noChangeAspect="1"/>
          </p:cNvPicPr>
          <p:nvPr/>
        </p:nvPicPr>
        <p:blipFill>
          <a:blip r:embed="rId3"/>
          <a:srcRect/>
          <a:stretch/>
        </p:blipFill>
        <p:spPr>
          <a:xfrm>
            <a:off x="7632731" y="175619"/>
            <a:ext cx="1158785" cy="1131836"/>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Sunshine Law – Public </a:t>
            </a:r>
            <a:r>
              <a:rPr lang="en" dirty="0">
                <a:solidFill>
                  <a:schemeClr val="bg2"/>
                </a:solidFill>
                <a:latin typeface="Aharoni" panose="02010803020104030203" pitchFamily="2" charset="-79"/>
                <a:cs typeface="Aharoni" panose="02010803020104030203" pitchFamily="2" charset="-79"/>
              </a:rPr>
              <a:t>Participation</a:t>
            </a:r>
            <a:endParaRPr dirty="0">
              <a:solidFill>
                <a:schemeClr val="bg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88133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To ensure consistency and compliance with the law, the same procedure for public participation should be utilized at Council committee meetings and Council member individual meetings.</a:t>
            </a:r>
          </a:p>
        </p:txBody>
      </p:sp>
      <p:pic>
        <p:nvPicPr>
          <p:cNvPr id="4" name="Picture 3"/>
          <p:cNvPicPr>
            <a:picLocks noChangeAspect="1"/>
          </p:cNvPicPr>
          <p:nvPr/>
        </p:nvPicPr>
        <p:blipFill>
          <a:blip r:embed="rId3"/>
          <a:srcRect/>
          <a:stretch/>
        </p:blipFill>
        <p:spPr>
          <a:xfrm>
            <a:off x="7632731" y="175619"/>
            <a:ext cx="1158785" cy="1131836"/>
          </a:xfrm>
          <a:prstGeom prst="rect">
            <a:avLst/>
          </a:prstGeom>
        </p:spPr>
      </p:pic>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Sunshine Law – Public </a:t>
            </a:r>
            <a:r>
              <a:rPr lang="en" dirty="0">
                <a:solidFill>
                  <a:schemeClr val="bg2"/>
                </a:solidFill>
                <a:latin typeface="Aharoni" panose="02010803020104030203" pitchFamily="2" charset="-79"/>
                <a:cs typeface="Aharoni" panose="02010803020104030203" pitchFamily="2" charset="-79"/>
              </a:rPr>
              <a:t>Participation</a:t>
            </a:r>
            <a:endParaRPr dirty="0">
              <a:solidFill>
                <a:schemeClr val="bg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83717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a:extLst>
              <a:ext uri="{FF2B5EF4-FFF2-40B4-BE49-F238E27FC236}">
                <a16:creationId xmlns:a16="http://schemas.microsoft.com/office/drawing/2014/main" xmlns="" id="{89001A5C-55A4-8140-AADD-725578AF6545}"/>
              </a:ext>
            </a:extLst>
          </p:cNvPr>
          <p:cNvPicPr>
            <a:picLocks noChangeAspect="1"/>
          </p:cNvPicPr>
          <p:nvPr/>
        </p:nvPicPr>
        <p:blipFill>
          <a:blip r:embed="rId3"/>
          <a:srcRect/>
          <a:stretch/>
        </p:blipFill>
        <p:spPr>
          <a:xfrm>
            <a:off x="805134" y="1067777"/>
            <a:ext cx="3592200" cy="3509620"/>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sz="4800" dirty="0"/>
              <a:t>KNOWLEDGE</a:t>
            </a:r>
            <a:br>
              <a:rPr lang="en" sz="4800" dirty="0"/>
            </a:br>
            <a:r>
              <a:rPr lang="en" sz="4800" dirty="0"/>
              <a:t>CHECK</a:t>
            </a:r>
            <a:endParaRPr sz="4800" dirty="0">
              <a:solidFill>
                <a:srgbClr val="0070C0"/>
              </a:solidFill>
            </a:endParaRPr>
          </a:p>
        </p:txBody>
      </p:sp>
    </p:spTree>
    <p:extLst>
      <p:ext uri="{BB962C8B-B14F-4D97-AF65-F5344CB8AC3E}">
        <p14:creationId xmlns:p14="http://schemas.microsoft.com/office/powerpoint/2010/main" val="1367189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0" indent="0">
              <a:buNone/>
            </a:pPr>
            <a:r>
              <a:rPr lang="en-US" sz="1800" dirty="0">
                <a:solidFill>
                  <a:schemeClr val="bg2"/>
                </a:solidFill>
                <a:latin typeface="Aharoni" panose="02010803020104030203" pitchFamily="2" charset="-79"/>
                <a:cs typeface="Aharoni" panose="02010803020104030203" pitchFamily="2" charset="-79"/>
              </a:rPr>
              <a:t>Please answer the following four questions (next slide) and submit your answers, </a:t>
            </a:r>
            <a:r>
              <a:rPr lang="en-US" sz="1800" dirty="0" smtClean="0">
                <a:solidFill>
                  <a:schemeClr val="bg2"/>
                </a:solidFill>
                <a:latin typeface="Aharoni" panose="02010803020104030203" pitchFamily="2" charset="-79"/>
                <a:cs typeface="Aharoni" panose="02010803020104030203" pitchFamily="2" charset="-79"/>
              </a:rPr>
              <a:t>to </a:t>
            </a:r>
            <a:r>
              <a:rPr lang="en-US" sz="1800" dirty="0">
                <a:solidFill>
                  <a:schemeClr val="bg2"/>
                </a:solidFill>
                <a:latin typeface="Aharoni" panose="02010803020104030203" pitchFamily="2" charset="-79"/>
                <a:cs typeface="Aharoni" panose="02010803020104030203" pitchFamily="2" charset="-79"/>
                <a:hlinkClick r:id="rId3"/>
              </a:rPr>
              <a:t>Ethics@coj.net</a:t>
            </a:r>
            <a:r>
              <a:rPr lang="en-US" sz="1800" dirty="0">
                <a:solidFill>
                  <a:schemeClr val="bg2"/>
                </a:solidFill>
                <a:latin typeface="Aharoni" panose="02010803020104030203" pitchFamily="2" charset="-79"/>
                <a:cs typeface="Aharoni" panose="02010803020104030203" pitchFamily="2" charset="-79"/>
              </a:rPr>
              <a:t>.  Training feedback is also welcome and will help us improve future courses.</a:t>
            </a:r>
          </a:p>
          <a:p>
            <a:pPr marL="0" indent="0">
              <a:buNone/>
            </a:pPr>
            <a:endParaRPr lang="en-US" sz="1800" dirty="0">
              <a:solidFill>
                <a:schemeClr val="bg2"/>
              </a:solidFill>
              <a:latin typeface="Aharoni" panose="02010803020104030203" pitchFamily="2" charset="-79"/>
              <a:cs typeface="Aharoni" panose="02010803020104030203" pitchFamily="2" charset="-79"/>
            </a:endParaRPr>
          </a:p>
          <a:p>
            <a:pPr marL="0" indent="0">
              <a:buNone/>
            </a:pPr>
            <a:r>
              <a:rPr lang="en-US" sz="1800" dirty="0">
                <a:solidFill>
                  <a:schemeClr val="bg2"/>
                </a:solidFill>
                <a:latin typeface="Aharoni" panose="02010803020104030203" pitchFamily="2" charset="-79"/>
                <a:cs typeface="Aharoni" panose="02010803020104030203" pitchFamily="2" charset="-79"/>
              </a:rPr>
              <a:t>Once your answers are received, a certificate of completion will be issued in your </a:t>
            </a:r>
            <a:r>
              <a:rPr lang="en-US" sz="1800" dirty="0" smtClean="0">
                <a:solidFill>
                  <a:schemeClr val="bg2"/>
                </a:solidFill>
                <a:latin typeface="Aharoni" panose="02010803020104030203" pitchFamily="2" charset="-79"/>
                <a:cs typeface="Aharoni" panose="02010803020104030203" pitchFamily="2" charset="-79"/>
              </a:rPr>
              <a:t>name</a:t>
            </a:r>
            <a:r>
              <a:rPr lang="en-US" sz="1800" dirty="0">
                <a:solidFill>
                  <a:schemeClr val="bg2"/>
                </a:solidFill>
                <a:latin typeface="Aharoni" panose="02010803020104030203" pitchFamily="2" charset="-79"/>
                <a:cs typeface="Aharoni" panose="02010803020104030203" pitchFamily="2" charset="-79"/>
              </a:rPr>
              <a:t> </a:t>
            </a:r>
            <a:r>
              <a:rPr lang="en-US" sz="1800" dirty="0" smtClean="0">
                <a:solidFill>
                  <a:schemeClr val="bg2"/>
                </a:solidFill>
                <a:latin typeface="Aharoni" panose="02010803020104030203" pitchFamily="2" charset="-79"/>
                <a:cs typeface="Aharoni" panose="02010803020104030203" pitchFamily="2" charset="-79"/>
              </a:rPr>
              <a:t>and you will have one hour of your four hours of required annual ethics training.</a:t>
            </a:r>
            <a:endParaRPr lang="en-US" sz="1800" dirty="0">
              <a:solidFill>
                <a:schemeClr val="bg2"/>
              </a:solidFill>
              <a:latin typeface="Aharoni" panose="02010803020104030203" pitchFamily="2" charset="-79"/>
              <a:cs typeface="Aharoni" panose="02010803020104030203" pitchFamily="2" charset="-79"/>
            </a:endParaRPr>
          </a:p>
        </p:txBody>
      </p:sp>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Knowledge Check</a:t>
            </a:r>
            <a:endParaRPr dirty="0">
              <a:solidFill>
                <a:schemeClr val="bg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93297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342900" indent="-342900">
              <a:buAutoNum type="arabicPeriod"/>
            </a:pPr>
            <a:r>
              <a:rPr lang="en-US" sz="1400" dirty="0" smtClean="0">
                <a:solidFill>
                  <a:schemeClr val="bg2"/>
                </a:solidFill>
                <a:latin typeface="Aharoni" panose="02010803020104030203" pitchFamily="2" charset="-79"/>
                <a:cs typeface="Aharoni" panose="02010803020104030203" pitchFamily="2" charset="-79"/>
              </a:rPr>
              <a:t>The Governor’s State </a:t>
            </a:r>
            <a:r>
              <a:rPr lang="en-US" sz="1400" dirty="0">
                <a:solidFill>
                  <a:schemeClr val="bg2"/>
                </a:solidFill>
                <a:latin typeface="Aharoni" panose="02010803020104030203" pitchFamily="2" charset="-79"/>
                <a:cs typeface="Aharoni" panose="02010803020104030203" pitchFamily="2" charset="-79"/>
              </a:rPr>
              <a:t>Executive Order 20-69 opened the door for virtual public meetings by suspending </a:t>
            </a:r>
            <a:r>
              <a:rPr lang="en-US" sz="1400" dirty="0" smtClean="0">
                <a:solidFill>
                  <a:schemeClr val="bg2"/>
                </a:solidFill>
                <a:latin typeface="Aharoni" panose="02010803020104030203" pitchFamily="2" charset="-79"/>
                <a:cs typeface="Aharoni" panose="02010803020104030203" pitchFamily="2" charset="-79"/>
              </a:rPr>
              <a:t>what part of the Sunshine Law?  </a:t>
            </a:r>
            <a:endParaRPr lang="en-US" sz="1400" dirty="0">
              <a:solidFill>
                <a:schemeClr val="bg2"/>
              </a:solidFill>
              <a:latin typeface="Aharoni" panose="02010803020104030203" pitchFamily="2" charset="-79"/>
              <a:cs typeface="Aharoni" panose="02010803020104030203" pitchFamily="2" charset="-79"/>
            </a:endParaRPr>
          </a:p>
          <a:p>
            <a:pPr marL="342900" indent="-342900">
              <a:buAutoNum type="arabicPeriod"/>
            </a:pPr>
            <a:r>
              <a:rPr lang="en-US" sz="1400" dirty="0" smtClean="0">
                <a:solidFill>
                  <a:schemeClr val="bg2"/>
                </a:solidFill>
                <a:latin typeface="Aharoni" panose="02010803020104030203" pitchFamily="2" charset="-79"/>
                <a:cs typeface="Aharoni" panose="02010803020104030203" pitchFamily="2" charset="-79"/>
              </a:rPr>
              <a:t>How much longer can City Council meet on Zoom?  (how long </a:t>
            </a:r>
            <a:r>
              <a:rPr lang="en-US" sz="1400" dirty="0">
                <a:solidFill>
                  <a:schemeClr val="bg2"/>
                </a:solidFill>
                <a:latin typeface="Aharoni" panose="02010803020104030203" pitchFamily="2" charset="-79"/>
                <a:cs typeface="Aharoni" panose="02010803020104030203" pitchFamily="2" charset="-79"/>
              </a:rPr>
              <a:t>is the in-person requirement for a physical quorum </a:t>
            </a:r>
            <a:r>
              <a:rPr lang="en-US" sz="1400" dirty="0" smtClean="0">
                <a:solidFill>
                  <a:schemeClr val="bg2"/>
                </a:solidFill>
                <a:latin typeface="Aharoni" panose="02010803020104030203" pitchFamily="2" charset="-79"/>
                <a:cs typeface="Aharoni" panose="02010803020104030203" pitchFamily="2" charset="-79"/>
              </a:rPr>
              <a:t>suspended?)</a:t>
            </a:r>
            <a:endParaRPr lang="en-US" sz="1400" dirty="0">
              <a:solidFill>
                <a:schemeClr val="bg2"/>
              </a:solidFill>
              <a:latin typeface="Aharoni" panose="02010803020104030203" pitchFamily="2" charset="-79"/>
              <a:cs typeface="Aharoni" panose="02010803020104030203" pitchFamily="2" charset="-79"/>
            </a:endParaRPr>
          </a:p>
          <a:p>
            <a:pPr marL="342900" indent="-342900">
              <a:buAutoNum type="arabicPeriod"/>
            </a:pPr>
            <a:r>
              <a:rPr lang="en-US" sz="1400" dirty="0" smtClean="0">
                <a:solidFill>
                  <a:schemeClr val="bg2"/>
                </a:solidFill>
                <a:latin typeface="Aharoni" panose="02010803020104030203" pitchFamily="2" charset="-79"/>
                <a:cs typeface="Aharoni" panose="02010803020104030203" pitchFamily="2" charset="-79"/>
              </a:rPr>
              <a:t>Would </a:t>
            </a:r>
            <a:r>
              <a:rPr lang="en-US" sz="1400" dirty="0">
                <a:solidFill>
                  <a:schemeClr val="bg2"/>
                </a:solidFill>
                <a:latin typeface="Aharoni" panose="02010803020104030203" pitchFamily="2" charset="-79"/>
                <a:cs typeface="Aharoni" panose="02010803020104030203" pitchFamily="2" charset="-79"/>
              </a:rPr>
              <a:t>a virtual </a:t>
            </a:r>
            <a:r>
              <a:rPr lang="en-US" sz="1400" dirty="0" smtClean="0">
                <a:solidFill>
                  <a:schemeClr val="bg2"/>
                </a:solidFill>
                <a:latin typeface="Aharoni" panose="02010803020104030203" pitchFamily="2" charset="-79"/>
                <a:cs typeface="Aharoni" panose="02010803020104030203" pitchFamily="2" charset="-79"/>
              </a:rPr>
              <a:t>Zoom Sunshine </a:t>
            </a:r>
            <a:r>
              <a:rPr lang="en-US" sz="1400" dirty="0">
                <a:solidFill>
                  <a:schemeClr val="bg2"/>
                </a:solidFill>
                <a:latin typeface="Aharoni" panose="02010803020104030203" pitchFamily="2" charset="-79"/>
                <a:cs typeface="Aharoni" panose="02010803020104030203" pitchFamily="2" charset="-79"/>
              </a:rPr>
              <a:t>meeting with a cap of 500 </a:t>
            </a:r>
            <a:r>
              <a:rPr lang="en-US" sz="1400" dirty="0" smtClean="0">
                <a:solidFill>
                  <a:schemeClr val="bg2"/>
                </a:solidFill>
                <a:latin typeface="Aharoni" panose="02010803020104030203" pitchFamily="2" charset="-79"/>
                <a:cs typeface="Aharoni" panose="02010803020104030203" pitchFamily="2" charset="-79"/>
              </a:rPr>
              <a:t>citizen attendees </a:t>
            </a:r>
            <a:r>
              <a:rPr lang="en-US" sz="1400" dirty="0">
                <a:solidFill>
                  <a:schemeClr val="bg2"/>
                </a:solidFill>
                <a:latin typeface="Aharoni" panose="02010803020104030203" pitchFamily="2" charset="-79"/>
                <a:cs typeface="Aharoni" panose="02010803020104030203" pitchFamily="2" charset="-79"/>
              </a:rPr>
              <a:t>be allowed?</a:t>
            </a:r>
          </a:p>
          <a:p>
            <a:pPr marL="342900" indent="-342900">
              <a:buAutoNum type="arabicPeriod"/>
            </a:pPr>
            <a:r>
              <a:rPr lang="en-US" sz="1400" dirty="0" smtClean="0">
                <a:solidFill>
                  <a:schemeClr val="bg2"/>
                </a:solidFill>
                <a:latin typeface="Aharoni" panose="02010803020104030203" pitchFamily="2" charset="-79"/>
                <a:cs typeface="Aharoni" panose="02010803020104030203" pitchFamily="2" charset="-79"/>
              </a:rPr>
              <a:t>When </a:t>
            </a:r>
            <a:r>
              <a:rPr lang="en-US" sz="1400" dirty="0">
                <a:solidFill>
                  <a:schemeClr val="bg2"/>
                </a:solidFill>
                <a:latin typeface="Aharoni" panose="02010803020104030203" pitchFamily="2" charset="-79"/>
                <a:cs typeface="Aharoni" panose="02010803020104030203" pitchFamily="2" charset="-79"/>
              </a:rPr>
              <a:t>the public is participating in a virtual </a:t>
            </a:r>
            <a:r>
              <a:rPr lang="en-US" sz="1400" dirty="0" smtClean="0">
                <a:solidFill>
                  <a:schemeClr val="bg2"/>
                </a:solidFill>
                <a:latin typeface="Aharoni" panose="02010803020104030203" pitchFamily="2" charset="-79"/>
                <a:cs typeface="Aharoni" panose="02010803020104030203" pitchFamily="2" charset="-79"/>
              </a:rPr>
              <a:t>“zoom” meeting</a:t>
            </a:r>
            <a:r>
              <a:rPr lang="en-US" sz="1400" dirty="0">
                <a:solidFill>
                  <a:schemeClr val="bg2"/>
                </a:solidFill>
                <a:latin typeface="Aharoni" panose="02010803020104030203" pitchFamily="2" charset="-79"/>
                <a:cs typeface="Aharoni" panose="02010803020104030203" pitchFamily="2" charset="-79"/>
              </a:rPr>
              <a:t>, </a:t>
            </a:r>
            <a:r>
              <a:rPr lang="en-US" sz="1400" dirty="0" smtClean="0">
                <a:solidFill>
                  <a:schemeClr val="bg2"/>
                </a:solidFill>
                <a:latin typeface="Aharoni" panose="02010803020104030203" pitchFamily="2" charset="-79"/>
                <a:cs typeface="Aharoni" panose="02010803020104030203" pitchFamily="2" charset="-79"/>
              </a:rPr>
              <a:t>Council Members must take steps </a:t>
            </a:r>
            <a:r>
              <a:rPr lang="en-US" sz="1400" dirty="0">
                <a:solidFill>
                  <a:schemeClr val="bg2"/>
                </a:solidFill>
                <a:latin typeface="Aharoni" panose="02010803020104030203" pitchFamily="2" charset="-79"/>
                <a:cs typeface="Aharoni" panose="02010803020104030203" pitchFamily="2" charset="-79"/>
              </a:rPr>
              <a:t>to help the public understand the </a:t>
            </a:r>
            <a:r>
              <a:rPr lang="en-US" sz="1400" dirty="0" smtClean="0">
                <a:solidFill>
                  <a:schemeClr val="bg2"/>
                </a:solidFill>
                <a:latin typeface="Aharoni" panose="02010803020104030203" pitchFamily="2" charset="-79"/>
                <a:cs typeface="Aharoni" panose="02010803020104030203" pitchFamily="2" charset="-79"/>
              </a:rPr>
              <a:t>proceedings even though they are not physically </a:t>
            </a:r>
            <a:r>
              <a:rPr lang="en-US" sz="1400" dirty="0">
                <a:solidFill>
                  <a:schemeClr val="bg2"/>
                </a:solidFill>
                <a:latin typeface="Aharoni" panose="02010803020104030203" pitchFamily="2" charset="-79"/>
                <a:cs typeface="Aharoni" panose="02010803020104030203" pitchFamily="2" charset="-79"/>
              </a:rPr>
              <a:t>present. What are two actions a Council Member can take to help the public understand </a:t>
            </a:r>
            <a:r>
              <a:rPr lang="en-US" sz="1400" dirty="0" smtClean="0">
                <a:solidFill>
                  <a:schemeClr val="bg2"/>
                </a:solidFill>
                <a:latin typeface="Aharoni" panose="02010803020104030203" pitchFamily="2" charset="-79"/>
                <a:cs typeface="Aharoni" panose="02010803020104030203" pitchFamily="2" charset="-79"/>
              </a:rPr>
              <a:t>what is going on? </a:t>
            </a:r>
          </a:p>
          <a:p>
            <a:pPr marL="0" indent="0">
              <a:buNone/>
            </a:pPr>
            <a:r>
              <a:rPr lang="en-US" sz="1400" dirty="0" smtClean="0">
                <a:solidFill>
                  <a:schemeClr val="bg2"/>
                </a:solidFill>
                <a:latin typeface="Aharoni" panose="02010803020104030203" pitchFamily="2" charset="-79"/>
                <a:cs typeface="Aharoni" panose="02010803020104030203" pitchFamily="2" charset="-79"/>
              </a:rPr>
              <a:t>_____________________________(Name)   ______________________(Date)</a:t>
            </a:r>
            <a:endParaRPr lang="en-US" sz="1400" dirty="0">
              <a:solidFill>
                <a:schemeClr val="bg2"/>
              </a:solidFill>
              <a:latin typeface="Aharoni" panose="02010803020104030203" pitchFamily="2" charset="-79"/>
              <a:cs typeface="Aharoni" panose="02010803020104030203" pitchFamily="2" charset="-79"/>
            </a:endParaRPr>
          </a:p>
          <a:p>
            <a:pPr marL="0" indent="0">
              <a:buNone/>
            </a:pPr>
            <a:r>
              <a:rPr lang="en-US" sz="1400" dirty="0" smtClean="0">
                <a:solidFill>
                  <a:schemeClr val="bg2"/>
                </a:solidFill>
                <a:latin typeface="Aharoni" panose="02010803020104030203" pitchFamily="2" charset="-79"/>
                <a:cs typeface="Aharoni" panose="02010803020104030203" pitchFamily="2" charset="-79"/>
              </a:rPr>
              <a:t>Print out this page; answer the questions and get the page back to the Ethics Office for your completion certificate.  Thank you, and call if any questions.  Carla</a:t>
            </a:r>
            <a:endParaRPr lang="en-US" sz="1400" dirty="0">
              <a:solidFill>
                <a:schemeClr val="bg2"/>
              </a:solidFill>
              <a:latin typeface="Aharoni" panose="02010803020104030203" pitchFamily="2" charset="-79"/>
              <a:cs typeface="Aharoni" panose="02010803020104030203" pitchFamily="2" charset="-79"/>
            </a:endParaRPr>
          </a:p>
          <a:p>
            <a:pPr marL="0" indent="0">
              <a:buNone/>
            </a:pPr>
            <a:endParaRPr lang="en-US" sz="1400" dirty="0">
              <a:solidFill>
                <a:schemeClr val="bg2"/>
              </a:solidFill>
              <a:latin typeface="Aharoni" panose="02010803020104030203" pitchFamily="2" charset="-79"/>
              <a:cs typeface="Aharoni" panose="02010803020104030203" pitchFamily="2" charset="-79"/>
            </a:endParaRPr>
          </a:p>
          <a:p>
            <a:pPr marL="342900" indent="-342900">
              <a:buAutoNum type="arabicPeriod"/>
            </a:pPr>
            <a:endParaRPr lang="en-US" sz="1400" dirty="0">
              <a:solidFill>
                <a:schemeClr val="bg2"/>
              </a:solidFill>
              <a:latin typeface="Aharoni" panose="02010803020104030203" pitchFamily="2" charset="-79"/>
              <a:cs typeface="Aharoni" panose="02010803020104030203" pitchFamily="2" charset="-79"/>
            </a:endParaRPr>
          </a:p>
          <a:p>
            <a:pPr marL="342900" indent="-342900">
              <a:buAutoNum type="arabicPeriod"/>
            </a:pPr>
            <a:endParaRPr lang="en-US" sz="1200" dirty="0">
              <a:solidFill>
                <a:schemeClr val="bg2"/>
              </a:solidFill>
              <a:latin typeface="Aharoni" panose="02010803020104030203" pitchFamily="2" charset="-79"/>
              <a:cs typeface="Aharoni" panose="02010803020104030203" pitchFamily="2" charset="-79"/>
            </a:endParaRPr>
          </a:p>
          <a:p>
            <a:pPr marL="0" indent="0">
              <a:buNone/>
            </a:pPr>
            <a:endParaRPr lang="en-US" sz="1800" dirty="0">
              <a:solidFill>
                <a:schemeClr val="bg2"/>
              </a:solidFill>
              <a:latin typeface="Aharoni" panose="02010803020104030203" pitchFamily="2" charset="-79"/>
              <a:cs typeface="Aharoni" panose="02010803020104030203" pitchFamily="2" charset="-79"/>
            </a:endParaRPr>
          </a:p>
        </p:txBody>
      </p:sp>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Knowledge Check</a:t>
            </a:r>
            <a:endParaRPr dirty="0">
              <a:solidFill>
                <a:schemeClr val="bg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74747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805134" y="1005356"/>
            <a:ext cx="3592200" cy="3634461"/>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a:t>Welcome</a:t>
            </a:r>
            <a:br>
              <a:rPr lang="en" dirty="0"/>
            </a:br>
            <a:r>
              <a:rPr lang="en" sz="4800" dirty="0"/>
              <a:t>ZOOM INTO SUNSHINE</a:t>
            </a:r>
            <a:endParaRPr sz="4800" dirty="0"/>
          </a:p>
        </p:txBody>
      </p:sp>
    </p:spTree>
    <p:extLst>
      <p:ext uri="{BB962C8B-B14F-4D97-AF65-F5344CB8AC3E}">
        <p14:creationId xmlns:p14="http://schemas.microsoft.com/office/powerpoint/2010/main" val="211687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34" y="996045"/>
            <a:ext cx="3592200" cy="3653084"/>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a:t>Recap</a:t>
            </a:r>
            <a:br>
              <a:rPr lang="en" dirty="0"/>
            </a:br>
            <a:r>
              <a:rPr lang="en" sz="4800" dirty="0"/>
              <a:t>SUNSHINE</a:t>
            </a:r>
            <a:br>
              <a:rPr lang="en" sz="4800" dirty="0"/>
            </a:br>
            <a:r>
              <a:rPr lang="en" sz="4800" dirty="0"/>
              <a:t>MEETINGS</a:t>
            </a:r>
            <a:endParaRPr sz="4800" dirty="0"/>
          </a:p>
        </p:txBody>
      </p:sp>
    </p:spTree>
    <p:extLst>
      <p:ext uri="{BB962C8B-B14F-4D97-AF65-F5344CB8AC3E}">
        <p14:creationId xmlns:p14="http://schemas.microsoft.com/office/powerpoint/2010/main" val="2690186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Sunshine Meeting </a:t>
            </a:r>
            <a:r>
              <a:rPr lang="en" dirty="0" smtClean="0">
                <a:latin typeface="Aharoni" panose="02010803020104030203" pitchFamily="2" charset="-79"/>
                <a:cs typeface="Aharoni" panose="02010803020104030203" pitchFamily="2" charset="-79"/>
              </a:rPr>
              <a:t>Recap </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191030" indent="-191030">
              <a:buFont typeface="Wingdings" panose="05000000000000000000" pitchFamily="2" charset="2"/>
              <a:buChar char="q"/>
            </a:pPr>
            <a:r>
              <a:rPr lang="en-US" sz="1700" dirty="0">
                <a:solidFill>
                  <a:schemeClr val="bg2"/>
                </a:solidFill>
                <a:latin typeface="Aharoni" panose="02010803020104030203" pitchFamily="2" charset="-79"/>
                <a:cs typeface="Aharoni" panose="02010803020104030203" pitchFamily="2" charset="-79"/>
              </a:rPr>
              <a:t>Members of a decision-making body CANNOT discuss City business with each other outside of a noticed meeting.</a:t>
            </a:r>
          </a:p>
          <a:p>
            <a:pPr marL="191030" indent="-191030">
              <a:buFont typeface="Wingdings" panose="05000000000000000000" pitchFamily="2" charset="2"/>
              <a:buChar char="q"/>
            </a:pPr>
            <a:r>
              <a:rPr lang="en-US" sz="1700" dirty="0">
                <a:solidFill>
                  <a:schemeClr val="bg2"/>
                </a:solidFill>
                <a:latin typeface="Aharoni" panose="02010803020104030203" pitchFamily="2" charset="-79"/>
                <a:cs typeface="Aharoni" panose="02010803020104030203" pitchFamily="2" charset="-79"/>
              </a:rPr>
              <a:t>Meetings must be open to the public.</a:t>
            </a:r>
          </a:p>
          <a:p>
            <a:pPr marL="191030" indent="-191030">
              <a:buFont typeface="Wingdings" panose="05000000000000000000" pitchFamily="2" charset="2"/>
              <a:buChar char="q"/>
            </a:pPr>
            <a:r>
              <a:rPr lang="en-US" sz="1700" dirty="0">
                <a:solidFill>
                  <a:schemeClr val="bg2"/>
                </a:solidFill>
                <a:latin typeface="Aharoni" panose="02010803020104030203" pitchFamily="2" charset="-79"/>
                <a:cs typeface="Aharoni" panose="02010803020104030203" pitchFamily="2" charset="-79"/>
              </a:rPr>
              <a:t>Reasonable notice of such meetings must be given, 24 hours is the minimum, a week is preferred.</a:t>
            </a:r>
          </a:p>
          <a:p>
            <a:pPr marL="191030" indent="-191030">
              <a:buFont typeface="Wingdings" panose="05000000000000000000" pitchFamily="2" charset="2"/>
              <a:buChar char="q"/>
            </a:pPr>
            <a:r>
              <a:rPr lang="en-US" sz="1700" dirty="0">
                <a:solidFill>
                  <a:schemeClr val="bg2"/>
                </a:solidFill>
                <a:latin typeface="Aharoni" panose="02010803020104030203" pitchFamily="2" charset="-79"/>
                <a:cs typeface="Aharoni" panose="02010803020104030203" pitchFamily="2" charset="-79"/>
              </a:rPr>
              <a:t>Minutes must be taken and promptly recorded.</a:t>
            </a:r>
          </a:p>
          <a:p>
            <a:pPr marL="191030" indent="-191030">
              <a:buFont typeface="Wingdings" panose="05000000000000000000" pitchFamily="2" charset="2"/>
              <a:buChar char="q"/>
            </a:pPr>
            <a:r>
              <a:rPr lang="en-US" sz="1700" dirty="0">
                <a:solidFill>
                  <a:schemeClr val="bg2"/>
                </a:solidFill>
                <a:latin typeface="Aharoni" panose="02010803020104030203" pitchFamily="2" charset="-79"/>
                <a:cs typeface="Aharoni" panose="02010803020104030203" pitchFamily="2" charset="-79"/>
              </a:rPr>
              <a:t>Allow the public to COMMENT before final action is taken.</a:t>
            </a:r>
          </a:p>
          <a:p>
            <a:pPr marL="191030" indent="-191030">
              <a:buFont typeface="Wingdings" panose="05000000000000000000" pitchFamily="2" charset="2"/>
              <a:buChar char="q"/>
            </a:pPr>
            <a:r>
              <a:rPr lang="en-US" sz="1700" u="sng" dirty="0">
                <a:solidFill>
                  <a:schemeClr val="bg2"/>
                </a:solidFill>
                <a:latin typeface="Aharoni" panose="02010803020104030203" pitchFamily="2" charset="-79"/>
                <a:cs typeface="Aharoni" panose="02010803020104030203" pitchFamily="2" charset="-79"/>
              </a:rPr>
              <a:t>Ordinarily</a:t>
            </a:r>
            <a:r>
              <a:rPr lang="en-US" sz="1700" dirty="0">
                <a:solidFill>
                  <a:schemeClr val="bg2"/>
                </a:solidFill>
                <a:latin typeface="Aharoni" panose="02010803020104030203" pitchFamily="2" charset="-79"/>
                <a:cs typeface="Aharoni" panose="02010803020104030203" pitchFamily="2" charset="-79"/>
              </a:rPr>
              <a:t>, </a:t>
            </a:r>
            <a:r>
              <a:rPr lang="en-US" sz="1800" dirty="0">
                <a:solidFill>
                  <a:schemeClr val="bg2"/>
                </a:solidFill>
                <a:latin typeface="Aharoni" panose="02010803020104030203" pitchFamily="2" charset="-79"/>
                <a:cs typeface="Aharoni" panose="02010803020104030203" pitchFamily="2" charset="-79"/>
              </a:rPr>
              <a:t>local government boards</a:t>
            </a:r>
            <a:r>
              <a:rPr lang="en-US" sz="1700" dirty="0">
                <a:solidFill>
                  <a:schemeClr val="bg2"/>
                </a:solidFill>
                <a:latin typeface="Aharoni" panose="02010803020104030203" pitchFamily="2" charset="-79"/>
                <a:cs typeface="Aharoni" panose="02010803020104030203" pitchFamily="2" charset="-79"/>
              </a:rPr>
              <a:t> : </a:t>
            </a:r>
          </a:p>
          <a:p>
            <a:pPr marL="648230" lvl="1" indent="-191030">
              <a:spcBef>
                <a:spcPts val="0"/>
              </a:spcBef>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MUST meet in public buildings that are accessible to the public, </a:t>
            </a:r>
          </a:p>
          <a:p>
            <a:pPr marL="648230" lvl="1" indent="-191030">
              <a:spcBef>
                <a:spcPts val="0"/>
              </a:spcBef>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MUST</a:t>
            </a:r>
            <a:r>
              <a:rPr lang="en-US" sz="1300" dirty="0">
                <a:solidFill>
                  <a:schemeClr val="bg2"/>
                </a:solidFill>
                <a:latin typeface="Aharoni" panose="02010803020104030203" pitchFamily="2" charset="-79"/>
                <a:cs typeface="Aharoni" panose="02010803020104030203" pitchFamily="2" charset="-79"/>
              </a:rPr>
              <a:t> have a quorum physically present in the location of the meeting, and </a:t>
            </a:r>
          </a:p>
          <a:p>
            <a:pPr marL="648230" lvl="1" indent="-191030">
              <a:spcBef>
                <a:spcPts val="0"/>
              </a:spcBef>
              <a:buFont typeface="Wingdings" panose="05000000000000000000" pitchFamily="2" charset="2"/>
              <a:buChar char="q"/>
            </a:pPr>
            <a:r>
              <a:rPr lang="en-US" sz="1300" dirty="0">
                <a:solidFill>
                  <a:schemeClr val="bg2"/>
                </a:solidFill>
                <a:latin typeface="Aharoni" panose="02010803020104030203" pitchFamily="2" charset="-79"/>
                <a:cs typeface="Aharoni" panose="02010803020104030203" pitchFamily="2" charset="-79"/>
              </a:rPr>
              <a:t>Are PROHIBITED from holding meetings by use of technology.</a:t>
            </a: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731" y="152325"/>
            <a:ext cx="1158785" cy="1178425"/>
          </a:xfrm>
          <a:prstGeom prst="rect">
            <a:avLst/>
          </a:prstGeom>
        </p:spPr>
      </p:pic>
    </p:spTree>
    <p:extLst>
      <p:ext uri="{BB962C8B-B14F-4D97-AF65-F5344CB8AC3E}">
        <p14:creationId xmlns:p14="http://schemas.microsoft.com/office/powerpoint/2010/main" val="308807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805134" y="1026487"/>
            <a:ext cx="3592200" cy="3592200"/>
          </a:xfrm>
          <a:prstGeom prst="rect">
            <a:avLst/>
          </a:prstGeom>
        </p:spPr>
      </p:pic>
      <p:sp>
        <p:nvSpPr>
          <p:cNvPr id="104" name="Google Shape;104;p15"/>
          <p:cNvSpPr txBox="1">
            <a:spLocks noGrp="1"/>
          </p:cNvSpPr>
          <p:nvPr>
            <p:ph type="title"/>
          </p:nvPr>
        </p:nvSpPr>
        <p:spPr>
          <a:xfrm>
            <a:off x="3831022" y="1705445"/>
            <a:ext cx="5123792" cy="2299005"/>
          </a:xfrm>
          <a:prstGeom prst="rect">
            <a:avLst/>
          </a:prstGeom>
          <a:solidFill>
            <a:schemeClr val="bg1">
              <a:alpha val="68000"/>
            </a:schemeClr>
          </a:solidFill>
        </p:spPr>
        <p:txBody>
          <a:bodyPr spcFirstLastPara="1" wrap="square" lIns="91425" tIns="91425" rIns="91425" bIns="91425" anchor="t" anchorCtr="0">
            <a:noAutofit/>
          </a:bodyPr>
          <a:lstStyle/>
          <a:p>
            <a:pPr marL="0" lvl="0" indent="0">
              <a:spcBef>
                <a:spcPts val="0"/>
              </a:spcBef>
              <a:spcAft>
                <a:spcPts val="0"/>
              </a:spcAft>
              <a:buNone/>
            </a:pPr>
            <a:r>
              <a:rPr lang="en" dirty="0"/>
              <a:t>Sunshine Meetings</a:t>
            </a:r>
            <a:br>
              <a:rPr lang="en" dirty="0"/>
            </a:br>
            <a:r>
              <a:rPr lang="en" sz="4800" dirty="0"/>
              <a:t>COVID-19</a:t>
            </a:r>
            <a:br>
              <a:rPr lang="en" sz="4800" dirty="0"/>
            </a:br>
            <a:r>
              <a:rPr lang="en" sz="4800" dirty="0"/>
              <a:t>CHANGES</a:t>
            </a:r>
            <a:endParaRPr sz="4800" dirty="0"/>
          </a:p>
        </p:txBody>
      </p:sp>
    </p:spTree>
    <p:extLst>
      <p:ext uri="{BB962C8B-B14F-4D97-AF65-F5344CB8AC3E}">
        <p14:creationId xmlns:p14="http://schemas.microsoft.com/office/powerpoint/2010/main" val="284838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COVID-19 Changes: A timeline</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March 9, Governor DeSantis issued Executive Order 20-52, Declaring a State of Emergency due to COVID-19 for 60 days if not extended.</a:t>
            </a:r>
          </a:p>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March 17, Governor DeSantis requested an opinion from the Attorney General regarding the use of teleconferencing to conduct official local government meetings during the COVID-19 emergency.</a:t>
            </a:r>
          </a:p>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March 19, Attorney General issued Opinion 2020-03.</a:t>
            </a:r>
          </a:p>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March 20, Governor DeSantis issued Executive Order 20-69 allowing local government Sunshine meetings via teleconference/phone.</a:t>
            </a:r>
          </a:p>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March 24, General Counsel, Jason Gabriel, </a:t>
            </a:r>
            <a:r>
              <a:rPr lang="en-US" sz="1500" dirty="0" smtClean="0">
                <a:solidFill>
                  <a:schemeClr val="bg2"/>
                </a:solidFill>
                <a:latin typeface="Aharoni" panose="02010803020104030203" pitchFamily="2" charset="-79"/>
                <a:cs typeface="Aharoni" panose="02010803020104030203" pitchFamily="2" charset="-79"/>
              </a:rPr>
              <a:t>and Carla Miller, Ethics Director, issued </a:t>
            </a:r>
            <a:r>
              <a:rPr lang="en-US" sz="1500" dirty="0">
                <a:solidFill>
                  <a:schemeClr val="bg2"/>
                </a:solidFill>
                <a:latin typeface="Aharoni" panose="02010803020104030203" pitchFamily="2" charset="-79"/>
                <a:cs typeface="Aharoni" panose="02010803020104030203" pitchFamily="2" charset="-79"/>
              </a:rPr>
              <a:t>guidance for local virtual Sunshine meetings.</a:t>
            </a:r>
          </a:p>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April 1, Ethics Office issued citizen’s guide for accessing virtual Sunshine meetings.</a:t>
            </a:r>
          </a:p>
          <a:p>
            <a:pPr marL="191030" indent="-191030">
              <a:buFont typeface="Wingdings" panose="05000000000000000000" pitchFamily="2" charset="2"/>
              <a:buChar char="q"/>
            </a:pPr>
            <a:r>
              <a:rPr lang="en-US" sz="1500" dirty="0">
                <a:solidFill>
                  <a:schemeClr val="bg2"/>
                </a:solidFill>
                <a:latin typeface="Aharoni" panose="02010803020104030203" pitchFamily="2" charset="-79"/>
                <a:cs typeface="Aharoni" panose="02010803020104030203" pitchFamily="2" charset="-79"/>
              </a:rPr>
              <a:t>April 29, Governor DeSantis issued Executive Order 20-112, extending EO 20-69.</a:t>
            </a:r>
            <a:endParaRPr lang="en-US" sz="15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a:p>
            <a:pPr marL="191030" indent="-191030">
              <a:buFont typeface="Wingdings" panose="05000000000000000000" pitchFamily="2" charset="2"/>
              <a:buChar char="q"/>
            </a:pPr>
            <a:endParaRPr lang="en-US" sz="1800"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srcRect/>
          <a:stretch/>
        </p:blipFill>
        <p:spPr>
          <a:xfrm>
            <a:off x="7632731" y="162145"/>
            <a:ext cx="1158785" cy="1158785"/>
          </a:xfrm>
          <a:prstGeom prst="rect">
            <a:avLst/>
          </a:prstGeom>
        </p:spPr>
      </p:pic>
    </p:spTree>
    <p:extLst>
      <p:ext uri="{BB962C8B-B14F-4D97-AF65-F5344CB8AC3E}">
        <p14:creationId xmlns:p14="http://schemas.microsoft.com/office/powerpoint/2010/main" val="2919723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57052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haroni" panose="02010803020104030203" pitchFamily="2" charset="-79"/>
                <a:cs typeface="Aharoni" panose="02010803020104030203" pitchFamily="2" charset="-79"/>
              </a:rPr>
              <a:t>FLORIDA Executive Order 20-52</a:t>
            </a:r>
            <a:endParaRPr dirty="0">
              <a:latin typeface="Aharoni" panose="02010803020104030203" pitchFamily="2" charset="-79"/>
              <a:cs typeface="Aharoni" panose="02010803020104030203" pitchFamily="2" charset="-79"/>
            </a:endParaRPr>
          </a:p>
        </p:txBody>
      </p:sp>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This is the State Executive Order that declared a State of Emergency for the State of Florida. It is referenced in subsequent Executive Orders related to local Sunshine meetings.</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Under authority given by Article IV, Section (1)(a) of the Florida Constitution, Chapter 252</a:t>
            </a:r>
          </a:p>
          <a:p>
            <a:pPr marL="191030" indent="-191030">
              <a:buFont typeface="Wingdings" panose="05000000000000000000" pitchFamily="2" charset="2"/>
              <a:buChar char="q"/>
            </a:pPr>
            <a:r>
              <a:rPr lang="en-US" sz="1800" dirty="0">
                <a:solidFill>
                  <a:srgbClr val="FF0000"/>
                </a:solidFill>
                <a:latin typeface="Aharoni" panose="02010803020104030203" pitchFamily="2" charset="-79"/>
                <a:cs typeface="Aharoni" panose="02010803020104030203" pitchFamily="2" charset="-79"/>
              </a:rPr>
              <a:t>Order was set to expire 60 days after March 9 </a:t>
            </a:r>
            <a:r>
              <a:rPr lang="en-US" sz="1800" dirty="0">
                <a:solidFill>
                  <a:schemeClr val="bg2"/>
                </a:solidFill>
                <a:latin typeface="Aharoni" panose="02010803020104030203" pitchFamily="2" charset="-79"/>
                <a:cs typeface="Aharoni" panose="02010803020104030203" pitchFamily="2" charset="-79"/>
              </a:rPr>
              <a:t>(extended by Executive Order 20-112).</a:t>
            </a:r>
          </a:p>
          <a:p>
            <a:pPr marL="191030" indent="-191030">
              <a:buFont typeface="Wingdings" panose="05000000000000000000" pitchFamily="2" charset="2"/>
              <a:buChar char="q"/>
            </a:pPr>
            <a:r>
              <a:rPr lang="en-US" sz="1800" dirty="0">
                <a:solidFill>
                  <a:schemeClr val="bg2"/>
                </a:solidFill>
                <a:latin typeface="Aharoni" panose="02010803020104030203" pitchFamily="2" charset="-79"/>
                <a:cs typeface="Aharoni" panose="02010803020104030203" pitchFamily="2" charset="-79"/>
              </a:rPr>
              <a:t>Read the full Executive Order here</a:t>
            </a:r>
            <a:r>
              <a:rPr lang="en-US" sz="1800" dirty="0">
                <a:latin typeface="Aharoni" panose="02010803020104030203" pitchFamily="2" charset="-79"/>
                <a:cs typeface="Aharoni" panose="02010803020104030203" pitchFamily="2" charset="-79"/>
              </a:rPr>
              <a:t>: </a:t>
            </a:r>
            <a:r>
              <a:rPr lang="en-US" sz="1800" dirty="0">
                <a:latin typeface="Aharoni" panose="02010803020104030203" pitchFamily="2" charset="-79"/>
                <a:cs typeface="Aharoni" panose="02010803020104030203" pitchFamily="2" charset="-79"/>
                <a:hlinkClick r:id="rId3"/>
              </a:rPr>
              <a:t>https://www.flgov.com/wp-content/uploads/orders/2020/EO_20-52.pdf</a:t>
            </a:r>
            <a:r>
              <a:rPr lang="en-US" sz="1800" dirty="0">
                <a:latin typeface="Aharoni" panose="02010803020104030203" pitchFamily="2" charset="-79"/>
                <a:cs typeface="Aharoni" panose="02010803020104030203" pitchFamily="2" charset="-79"/>
              </a:rPr>
              <a:t> </a:t>
            </a: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4"/>
          <a:srcRect/>
          <a:stretch/>
        </p:blipFill>
        <p:spPr>
          <a:xfrm>
            <a:off x="7632731" y="162145"/>
            <a:ext cx="1158785" cy="1158785"/>
          </a:xfrm>
          <a:prstGeom prst="rect">
            <a:avLst/>
          </a:prstGeom>
        </p:spPr>
      </p:pic>
    </p:spTree>
    <p:extLst>
      <p:ext uri="{BB962C8B-B14F-4D97-AF65-F5344CB8AC3E}">
        <p14:creationId xmlns:p14="http://schemas.microsoft.com/office/powerpoint/2010/main" val="171807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body" idx="1"/>
          </p:nvPr>
        </p:nvSpPr>
        <p:spPr>
          <a:xfrm>
            <a:off x="729450" y="1330750"/>
            <a:ext cx="7688700" cy="2261100"/>
          </a:xfrm>
          <a:prstGeom prst="rect">
            <a:avLst/>
          </a:prstGeom>
        </p:spPr>
        <p:txBody>
          <a:bodyPr spcFirstLastPara="1" wrap="square" lIns="91425" tIns="91425" rIns="91425" bIns="91425" anchor="t" anchorCtr="0">
            <a:noAutofit/>
          </a:bodyPr>
          <a:lstStyle/>
          <a:p>
            <a:pPr marL="285750" indent="-28575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The Attorney General stated that the COVID-19 emergency did not change the Sunshine law or enforcement of the law.</a:t>
            </a:r>
          </a:p>
          <a:p>
            <a:pPr marL="285750" indent="-285750">
              <a:buFont typeface="Wingdings" pitchFamily="2" charset="2"/>
              <a:buChar char="q"/>
            </a:pPr>
            <a:r>
              <a:rPr lang="en-US" sz="1800" dirty="0">
                <a:solidFill>
                  <a:schemeClr val="bg2"/>
                </a:solidFill>
                <a:latin typeface="Aharoni" panose="02010803020104030203" pitchFamily="2" charset="-79"/>
                <a:cs typeface="Aharoni" panose="02010803020104030203" pitchFamily="2" charset="-79"/>
              </a:rPr>
              <a:t>The official opinion states that only way to suspend the in-person quorum requirement is through a new law or lawful suspension of existing law by the Governor.</a:t>
            </a:r>
          </a:p>
          <a:p>
            <a:pPr marL="457200" lvl="1" indent="0" algn="r">
              <a:buNone/>
            </a:pPr>
            <a:r>
              <a:rPr lang="en-US" sz="1400" dirty="0">
                <a:solidFill>
                  <a:schemeClr val="bg2"/>
                </a:solidFill>
                <a:latin typeface="Aharoni" panose="02010803020104030203" pitchFamily="2" charset="-79"/>
                <a:cs typeface="Aharoni" panose="02010803020104030203" pitchFamily="2" charset="-79"/>
              </a:rPr>
              <a:t>“[The] current emergency involving COVID-19 presents unique circumstances. However, without legislative action, they do not change existing law.</a:t>
            </a:r>
          </a:p>
          <a:p>
            <a:pPr marL="457200" lvl="1" indent="0" algn="r">
              <a:buNone/>
            </a:pPr>
            <a:r>
              <a:rPr lang="en-US" sz="1400" dirty="0">
                <a:solidFill>
                  <a:schemeClr val="bg2"/>
                </a:solidFill>
                <a:latin typeface="Aharoni" panose="02010803020104030203" pitchFamily="2" charset="-79"/>
                <a:cs typeface="Aharoni" panose="02010803020104030203" pitchFamily="2" charset="-79"/>
              </a:rPr>
              <a:t>If a quorum is required to conduct official business, local government bodies may only conduct meetings by teleconferencing or other technological means if either a statute permits… or the in-person requirement for constituting a quorum is lawfully suspended </a:t>
            </a:r>
            <a:r>
              <a:rPr lang="en-US" sz="1400" dirty="0">
                <a:solidFill>
                  <a:srgbClr val="FF0000"/>
                </a:solidFill>
                <a:latin typeface="Aharoni" panose="02010803020104030203" pitchFamily="2" charset="-79"/>
                <a:cs typeface="Aharoni" panose="02010803020104030203" pitchFamily="2" charset="-79"/>
              </a:rPr>
              <a:t>during the state of emergency</a:t>
            </a:r>
            <a:r>
              <a:rPr lang="en-US" sz="1400" dirty="0">
                <a:latin typeface="Aharoni" panose="02010803020104030203" pitchFamily="2" charset="-79"/>
                <a:cs typeface="Aharoni" panose="02010803020104030203" pitchFamily="2" charset="-79"/>
              </a:rPr>
              <a:t>.”</a:t>
            </a:r>
          </a:p>
          <a:p>
            <a:pPr marL="0" indent="0">
              <a:buNone/>
            </a:pPr>
            <a:r>
              <a:rPr lang="en-US" sz="1800" dirty="0">
                <a:latin typeface="Aharoni" panose="02010803020104030203" pitchFamily="2" charset="-79"/>
                <a:cs typeface="Aharoni" panose="02010803020104030203" pitchFamily="2" charset="-79"/>
              </a:rPr>
              <a:t> </a:t>
            </a:r>
          </a:p>
        </p:txBody>
      </p:sp>
      <p:pic>
        <p:nvPicPr>
          <p:cNvPr id="4" name="Picture 3"/>
          <p:cNvPicPr>
            <a:picLocks noChangeAspect="1"/>
          </p:cNvPicPr>
          <p:nvPr/>
        </p:nvPicPr>
        <p:blipFill>
          <a:blip r:embed="rId3"/>
          <a:srcRect/>
          <a:stretch/>
        </p:blipFill>
        <p:spPr>
          <a:xfrm>
            <a:off x="7835157" y="171965"/>
            <a:ext cx="1158785" cy="1158785"/>
          </a:xfrm>
          <a:prstGeom prst="rect">
            <a:avLst/>
          </a:prstGeom>
        </p:spPr>
      </p:pic>
      <p:sp>
        <p:nvSpPr>
          <p:cNvPr id="104" name="Google Shape;104;p15"/>
          <p:cNvSpPr txBox="1">
            <a:spLocks noGrp="1"/>
          </p:cNvSpPr>
          <p:nvPr>
            <p:ph type="title"/>
          </p:nvPr>
        </p:nvSpPr>
        <p:spPr>
          <a:xfrm>
            <a:off x="778477" y="570525"/>
            <a:ext cx="7923880" cy="535200"/>
          </a:xfrm>
          <a:prstGeom prst="rect">
            <a:avLst/>
          </a:prstGeom>
        </p:spPr>
        <p:txBody>
          <a:bodyPr spcFirstLastPara="1" wrap="square" lIns="91425" tIns="91425" rIns="91425" bIns="91425" anchor="t" anchorCtr="0">
            <a:noAutofit/>
          </a:bodyPr>
          <a:lstStyle/>
          <a:p>
            <a:pPr lvl="0"/>
            <a:r>
              <a:rPr lang="en-US" sz="2800" dirty="0">
                <a:latin typeface="Aharoni" panose="02010803020104030203" pitchFamily="2" charset="-79"/>
                <a:cs typeface="Aharoni" panose="02010803020104030203" pitchFamily="2" charset="-79"/>
              </a:rPr>
              <a:t>FLORIDA Attorney General </a:t>
            </a:r>
            <a:r>
              <a:rPr lang="en-US" sz="2400" dirty="0">
                <a:solidFill>
                  <a:schemeClr val="bg2"/>
                </a:solidFill>
                <a:latin typeface="Aharoni" panose="02010803020104030203" pitchFamily="2" charset="-79"/>
                <a:cs typeface="Aharoni" panose="02010803020104030203" pitchFamily="2" charset="-79"/>
              </a:rPr>
              <a:t>Opinion 2020-03</a:t>
            </a:r>
            <a:endParaRPr dirty="0">
              <a:solidFill>
                <a:schemeClr val="bg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409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Custom 5">
      <a:dk1>
        <a:srgbClr val="0070C0"/>
      </a:dk1>
      <a:lt1>
        <a:srgbClr val="FFFFFF"/>
      </a:lt1>
      <a:dk2>
        <a:srgbClr val="1A1A1A"/>
      </a:dk2>
      <a:lt2>
        <a:srgbClr val="E9EDEE"/>
      </a:lt2>
      <a:accent1>
        <a:srgbClr val="595959"/>
      </a:accent1>
      <a:accent2>
        <a:srgbClr val="6AA4C8"/>
      </a:accent2>
      <a:accent3>
        <a:srgbClr val="FF0000"/>
      </a:accent3>
      <a:accent4>
        <a:srgbClr val="0070C0"/>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13852</TotalTime>
  <Words>1883</Words>
  <Application>Microsoft Office PowerPoint</Application>
  <PresentationFormat>On-screen Show (16:9)</PresentationFormat>
  <Paragraphs>183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Raleway</vt:lpstr>
      <vt:lpstr>Arial</vt:lpstr>
      <vt:lpstr>Wingdings</vt:lpstr>
      <vt:lpstr>Lato</vt:lpstr>
      <vt:lpstr>Aharoni</vt:lpstr>
      <vt:lpstr>Streamline</vt:lpstr>
      <vt:lpstr>Ethics Training  Zoom into Sunshine</vt:lpstr>
      <vt:lpstr>PowerPoint Presentation</vt:lpstr>
      <vt:lpstr>Welcome ZOOM INTO SUNSHINE</vt:lpstr>
      <vt:lpstr>Recap SUNSHINE MEETINGS</vt:lpstr>
      <vt:lpstr>Sunshine Meeting Recap </vt:lpstr>
      <vt:lpstr>Sunshine Meetings COVID-19 CHANGES</vt:lpstr>
      <vt:lpstr>COVID-19 Changes: A timeline</vt:lpstr>
      <vt:lpstr>FLORIDA Executive Order 20-52</vt:lpstr>
      <vt:lpstr>FLORIDA Attorney General Opinion 2020-03</vt:lpstr>
      <vt:lpstr>FLORIDA Attorney General Opinion 2020-03</vt:lpstr>
      <vt:lpstr>FLORIDA Executive Order 20-69</vt:lpstr>
      <vt:lpstr>CITY General Counsel, Ethics Guidance</vt:lpstr>
      <vt:lpstr>CITY General Counsel, Ethics Guidance</vt:lpstr>
      <vt:lpstr>CITY General Counsel, Ethics Guidance</vt:lpstr>
      <vt:lpstr>CITY General Counsel, Ethics Guidance</vt:lpstr>
      <vt:lpstr>CITY Ethics Office Citizen Participation Guide</vt:lpstr>
      <vt:lpstr>FLORIDA Executive Order (recent) 20-112</vt:lpstr>
      <vt:lpstr>FLORIDA Task Force on Re-Opening Florida</vt:lpstr>
      <vt:lpstr>FLORIDA Task Force on Re-opening Florida</vt:lpstr>
      <vt:lpstr>Sunshine Meetings SOME THINGS NEVER CHANGE</vt:lpstr>
      <vt:lpstr>FLORIDA Sunshine Law –  What Remains the Same?</vt:lpstr>
      <vt:lpstr>Sunshine Meetings PUBLIC PARTICIPATION</vt:lpstr>
      <vt:lpstr>FLORIDA Sunshine Law – Public Participation</vt:lpstr>
      <vt:lpstr>FLORIDA Sunshine Law – Public Participation</vt:lpstr>
      <vt:lpstr>FLORIDA Sunshine Law – Public Participation</vt:lpstr>
      <vt:lpstr>KNOWLEDGE CHECK</vt:lpstr>
      <vt:lpstr>Knowledge Check</vt:lpstr>
      <vt:lpstr>Knowledge Check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Carla Miller</cp:lastModifiedBy>
  <cp:revision>193</cp:revision>
  <cp:lastPrinted>2020-05-08T02:01:23Z</cp:lastPrinted>
  <dcterms:modified xsi:type="dcterms:W3CDTF">2020-05-12T14:37:16Z</dcterms:modified>
</cp:coreProperties>
</file>